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5"/>
  </p:notesMasterIdLst>
  <p:sldIdLst>
    <p:sldId id="630" r:id="rId3"/>
    <p:sldId id="275" r:id="rId4"/>
    <p:sldId id="644" r:id="rId5"/>
    <p:sldId id="658" r:id="rId6"/>
    <p:sldId id="267" r:id="rId7"/>
    <p:sldId id="453" r:id="rId8"/>
    <p:sldId id="265" r:id="rId9"/>
    <p:sldId id="647" r:id="rId10"/>
    <p:sldId id="648" r:id="rId11"/>
    <p:sldId id="649" r:id="rId12"/>
    <p:sldId id="447" r:id="rId13"/>
    <p:sldId id="650" r:id="rId14"/>
    <p:sldId id="651" r:id="rId15"/>
    <p:sldId id="641" r:id="rId16"/>
    <p:sldId id="652" r:id="rId17"/>
    <p:sldId id="643" r:id="rId18"/>
    <p:sldId id="653" r:id="rId19"/>
    <p:sldId id="654" r:id="rId20"/>
    <p:sldId id="655" r:id="rId21"/>
    <p:sldId id="656" r:id="rId22"/>
    <p:sldId id="657" r:id="rId23"/>
    <p:sldId id="640" r:id="rId2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1B7615-41DC-0A49-5CA9-E721CE695A65}" name="Taraś-Elrefai, Beata" initials="BT" userId="S::B.Taras-Elrefai@ppl.pl::32c0f84e-ed8c-497d-8b4b-c6ded40219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68"/>
    <a:srgbClr val="002060"/>
    <a:srgbClr val="002B82"/>
    <a:srgbClr val="003BB0"/>
    <a:srgbClr val="1C11F7"/>
    <a:srgbClr val="FE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6247" autoAdjust="0"/>
  </p:normalViewPr>
  <p:slideViewPr>
    <p:cSldViewPr snapToGrid="0">
      <p:cViewPr varScale="1">
        <p:scale>
          <a:sx n="78" d="100"/>
          <a:sy n="78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8/10/relationships/authors" Target="author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3B287C-8637-43AC-8EF6-5C1FFB1B0A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D30D4EC-16B1-48E3-9973-DE311E45694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I</a:t>
          </a:r>
          <a:r>
            <a:rPr lang="en-US"/>
            <a:t>n its first yea</a:t>
          </a:r>
          <a:r>
            <a:rPr lang="pl-PL"/>
            <a:t>r</a:t>
          </a:r>
          <a:r>
            <a:rPr lang="en-US"/>
            <a:t>, Fly</a:t>
          </a:r>
          <a:r>
            <a:rPr lang="pl-PL"/>
            <a:t>P</a:t>
          </a:r>
          <a:r>
            <a:rPr lang="en-US"/>
            <a:t>ort attracted around </a:t>
          </a:r>
          <a:r>
            <a:rPr lang="en-US" b="1"/>
            <a:t>40,000 visitors</a:t>
          </a:r>
          <a:r>
            <a:rPr lang="en-US"/>
            <a:t>,</a:t>
          </a:r>
          <a:r>
            <a:rPr lang="pl-PL"/>
            <a:t> </a:t>
          </a:r>
          <a:r>
            <a:rPr lang="en-US"/>
            <a:t>with over half coming from organi</a:t>
          </a:r>
          <a:r>
            <a:rPr lang="pl-PL"/>
            <a:t>z</a:t>
          </a:r>
          <a:r>
            <a:rPr lang="en-US"/>
            <a:t>ed groups such as schools.</a:t>
          </a:r>
        </a:p>
      </dgm:t>
    </dgm:pt>
    <dgm:pt modelId="{9AA1FF0E-A8B7-438F-B60E-9B938464DAE6}" type="parTrans" cxnId="{75BF3295-20FB-4133-9BFD-30DD23C1F2A3}">
      <dgm:prSet/>
      <dgm:spPr/>
      <dgm:t>
        <a:bodyPr/>
        <a:lstStyle/>
        <a:p>
          <a:endParaRPr lang="en-US"/>
        </a:p>
      </dgm:t>
    </dgm:pt>
    <dgm:pt modelId="{090364B3-FAC0-4DAE-8D47-32746113BCFE}" type="sibTrans" cxnId="{75BF3295-20FB-4133-9BFD-30DD23C1F2A3}">
      <dgm:prSet/>
      <dgm:spPr/>
      <dgm:t>
        <a:bodyPr/>
        <a:lstStyle/>
        <a:p>
          <a:endParaRPr lang="en-US"/>
        </a:p>
      </dgm:t>
    </dgm:pt>
    <dgm:pt modelId="{C4C10260-1E25-4560-B731-19B124875C5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FlyPort c</a:t>
          </a:r>
          <a:r>
            <a:rPr lang="en-US"/>
            <a:t>reates a completely new, stable source of non-aeronautical</a:t>
          </a:r>
          <a:r>
            <a:rPr lang="pl-PL"/>
            <a:t> </a:t>
          </a:r>
          <a:r>
            <a:rPr lang="en-US"/>
            <a:t>revenue</a:t>
          </a:r>
          <a:r>
            <a:rPr lang="pl-PL"/>
            <a:t>, </a:t>
          </a:r>
          <a:r>
            <a:rPr lang="en-US"/>
            <a:t>independent from flight schedules.</a:t>
          </a:r>
        </a:p>
      </dgm:t>
    </dgm:pt>
    <dgm:pt modelId="{2AD724B2-8118-4B30-A72E-644BC00123B2}" type="parTrans" cxnId="{64730B70-5801-4E5C-8759-0C37878191E4}">
      <dgm:prSet/>
      <dgm:spPr/>
      <dgm:t>
        <a:bodyPr/>
        <a:lstStyle/>
        <a:p>
          <a:endParaRPr lang="en-US"/>
        </a:p>
      </dgm:t>
    </dgm:pt>
    <dgm:pt modelId="{CC2978EA-E197-422F-A872-C3D4E6EE23B5}" type="sibTrans" cxnId="{64730B70-5801-4E5C-8759-0C37878191E4}">
      <dgm:prSet/>
      <dgm:spPr/>
      <dgm:t>
        <a:bodyPr/>
        <a:lstStyle/>
        <a:p>
          <a:endParaRPr lang="en-US"/>
        </a:p>
      </dgm:t>
    </dgm:pt>
    <dgm:pt modelId="{9C98506F-5D5B-419D-BBC0-E1B6603D0EA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C</a:t>
          </a:r>
          <a:r>
            <a:rPr lang="en-US" dirty="0" err="1"/>
            <a:t>onsistently</a:t>
          </a:r>
          <a:r>
            <a:rPr lang="en-US" dirty="0"/>
            <a:t> rated a perfect </a:t>
          </a:r>
          <a:r>
            <a:rPr lang="en-US" b="1" dirty="0"/>
            <a:t>5.0</a:t>
          </a:r>
          <a:r>
            <a:rPr lang="en-US" dirty="0"/>
            <a:t> on Google Maps, based on 428 reviews.</a:t>
          </a:r>
        </a:p>
      </dgm:t>
    </dgm:pt>
    <dgm:pt modelId="{C9D09A9A-3A9A-4EC5-9D8B-9AFBF0B0A6A7}" type="parTrans" cxnId="{4DBF9006-848D-4521-9311-E7884756FFEB}">
      <dgm:prSet/>
      <dgm:spPr/>
      <dgm:t>
        <a:bodyPr/>
        <a:lstStyle/>
        <a:p>
          <a:endParaRPr lang="en-US"/>
        </a:p>
      </dgm:t>
    </dgm:pt>
    <dgm:pt modelId="{E90BA260-EA5E-4EF6-A4C0-0793EAB06900}" type="sibTrans" cxnId="{4DBF9006-848D-4521-9311-E7884756FFEB}">
      <dgm:prSet/>
      <dgm:spPr/>
      <dgm:t>
        <a:bodyPr/>
        <a:lstStyle/>
        <a:p>
          <a:endParaRPr lang="en-US"/>
        </a:p>
      </dgm:t>
    </dgm:pt>
    <dgm:pt modelId="{F855CBAE-A6F4-4D69-A1AC-20548F13F413}" type="pres">
      <dgm:prSet presAssocID="{3C3B287C-8637-43AC-8EF6-5C1FFB1B0AF8}" presName="root" presStyleCnt="0">
        <dgm:presLayoutVars>
          <dgm:dir/>
          <dgm:resizeHandles val="exact"/>
        </dgm:presLayoutVars>
      </dgm:prSet>
      <dgm:spPr/>
    </dgm:pt>
    <dgm:pt modelId="{ADBC3007-EE35-4EC3-A20D-90DF320786B0}" type="pres">
      <dgm:prSet presAssocID="{DD30D4EC-16B1-48E3-9973-DE311E45694A}" presName="compNode" presStyleCnt="0"/>
      <dgm:spPr/>
    </dgm:pt>
    <dgm:pt modelId="{0F0FF65B-05A9-4D6D-920B-AFF8B0BECC03}" type="pres">
      <dgm:prSet presAssocID="{DD30D4EC-16B1-48E3-9973-DE311E45694A}" presName="bgRect" presStyleLbl="bgShp" presStyleIdx="0" presStyleCnt="3"/>
      <dgm:spPr/>
    </dgm:pt>
    <dgm:pt modelId="{30A9056E-D6D7-4DE2-AA16-3EFBED035B1A}" type="pres">
      <dgm:prSet presAssocID="{DD30D4EC-16B1-48E3-9973-DE311E45694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zkoła"/>
        </a:ext>
      </dgm:extLst>
    </dgm:pt>
    <dgm:pt modelId="{61FE54F4-0E3A-49D3-8769-4A8DCE9996D5}" type="pres">
      <dgm:prSet presAssocID="{DD30D4EC-16B1-48E3-9973-DE311E45694A}" presName="spaceRect" presStyleCnt="0"/>
      <dgm:spPr/>
    </dgm:pt>
    <dgm:pt modelId="{9EE2BA2C-847A-48DC-BE13-164C30CFDD04}" type="pres">
      <dgm:prSet presAssocID="{DD30D4EC-16B1-48E3-9973-DE311E45694A}" presName="parTx" presStyleLbl="revTx" presStyleIdx="0" presStyleCnt="3">
        <dgm:presLayoutVars>
          <dgm:chMax val="0"/>
          <dgm:chPref val="0"/>
        </dgm:presLayoutVars>
      </dgm:prSet>
      <dgm:spPr/>
    </dgm:pt>
    <dgm:pt modelId="{DD07820A-6F9C-4FBC-987B-52170F096405}" type="pres">
      <dgm:prSet presAssocID="{090364B3-FAC0-4DAE-8D47-32746113BCFE}" presName="sibTrans" presStyleCnt="0"/>
      <dgm:spPr/>
    </dgm:pt>
    <dgm:pt modelId="{DECDC9E3-CFAB-45AA-BA98-CB51BD024419}" type="pres">
      <dgm:prSet presAssocID="{C4C10260-1E25-4560-B731-19B124875C53}" presName="compNode" presStyleCnt="0"/>
      <dgm:spPr/>
    </dgm:pt>
    <dgm:pt modelId="{ABB34593-7678-47E4-A7F7-0A86B43C909A}" type="pres">
      <dgm:prSet presAssocID="{C4C10260-1E25-4560-B731-19B124875C53}" presName="bgRect" presStyleLbl="bgShp" presStyleIdx="1" presStyleCnt="3"/>
      <dgm:spPr/>
    </dgm:pt>
    <dgm:pt modelId="{25DD3E2E-5F59-4D07-9597-A7609254EA0F}" type="pres">
      <dgm:prSet presAssocID="{C4C10260-1E25-4560-B731-19B124875C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C0060878-4DB4-4A48-A081-C5A689C3DDA9}" type="pres">
      <dgm:prSet presAssocID="{C4C10260-1E25-4560-B731-19B124875C53}" presName="spaceRect" presStyleCnt="0"/>
      <dgm:spPr/>
    </dgm:pt>
    <dgm:pt modelId="{D7E346EC-7A24-4EFF-8EDE-A691A5FDD8BD}" type="pres">
      <dgm:prSet presAssocID="{C4C10260-1E25-4560-B731-19B124875C53}" presName="parTx" presStyleLbl="revTx" presStyleIdx="1" presStyleCnt="3">
        <dgm:presLayoutVars>
          <dgm:chMax val="0"/>
          <dgm:chPref val="0"/>
        </dgm:presLayoutVars>
      </dgm:prSet>
      <dgm:spPr/>
    </dgm:pt>
    <dgm:pt modelId="{F3DA0A8B-7A8D-4918-8CA7-8E0CDE329C5A}" type="pres">
      <dgm:prSet presAssocID="{CC2978EA-E197-422F-A872-C3D4E6EE23B5}" presName="sibTrans" presStyleCnt="0"/>
      <dgm:spPr/>
    </dgm:pt>
    <dgm:pt modelId="{9B5E1DDC-980E-4B47-BF91-8D26A0D580A6}" type="pres">
      <dgm:prSet presAssocID="{9C98506F-5D5B-419D-BBC0-E1B6603D0EAA}" presName="compNode" presStyleCnt="0"/>
      <dgm:spPr/>
    </dgm:pt>
    <dgm:pt modelId="{DD167960-BB6A-4C1A-8092-1E031048B69C}" type="pres">
      <dgm:prSet presAssocID="{9C98506F-5D5B-419D-BBC0-E1B6603D0EAA}" presName="bgRect" presStyleLbl="bgShp" presStyleIdx="2" presStyleCnt="3"/>
      <dgm:spPr/>
    </dgm:pt>
    <dgm:pt modelId="{129195FA-CE4E-489E-BC09-974D5700C112}" type="pres">
      <dgm:prSet presAssocID="{9C98506F-5D5B-419D-BBC0-E1B6603D0E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wiazda"/>
        </a:ext>
      </dgm:extLst>
    </dgm:pt>
    <dgm:pt modelId="{0F86CA63-8847-46C5-A81E-9D679E5F0F75}" type="pres">
      <dgm:prSet presAssocID="{9C98506F-5D5B-419D-BBC0-E1B6603D0EAA}" presName="spaceRect" presStyleCnt="0"/>
      <dgm:spPr/>
    </dgm:pt>
    <dgm:pt modelId="{959CCE20-2599-451B-8D64-F0FE6FA8936B}" type="pres">
      <dgm:prSet presAssocID="{9C98506F-5D5B-419D-BBC0-E1B6603D0EA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DBF9006-848D-4521-9311-E7884756FFEB}" srcId="{3C3B287C-8637-43AC-8EF6-5C1FFB1B0AF8}" destId="{9C98506F-5D5B-419D-BBC0-E1B6603D0EAA}" srcOrd="2" destOrd="0" parTransId="{C9D09A9A-3A9A-4EC5-9D8B-9AFBF0B0A6A7}" sibTransId="{E90BA260-EA5E-4EF6-A4C0-0793EAB06900}"/>
    <dgm:cxn modelId="{4A584D0A-5F79-4EA4-9D12-1C93BD909A53}" type="presOf" srcId="{3C3B287C-8637-43AC-8EF6-5C1FFB1B0AF8}" destId="{F855CBAE-A6F4-4D69-A1AC-20548F13F413}" srcOrd="0" destOrd="0" presId="urn:microsoft.com/office/officeart/2018/2/layout/IconVerticalSolidList"/>
    <dgm:cxn modelId="{9470C124-3AB1-4CF1-86E0-8221F03A081A}" type="presOf" srcId="{9C98506F-5D5B-419D-BBC0-E1B6603D0EAA}" destId="{959CCE20-2599-451B-8D64-F0FE6FA8936B}" srcOrd="0" destOrd="0" presId="urn:microsoft.com/office/officeart/2018/2/layout/IconVerticalSolidList"/>
    <dgm:cxn modelId="{BD29ED5F-E2F5-4F5D-B8C1-00B2E4C39DF8}" type="presOf" srcId="{C4C10260-1E25-4560-B731-19B124875C53}" destId="{D7E346EC-7A24-4EFF-8EDE-A691A5FDD8BD}" srcOrd="0" destOrd="0" presId="urn:microsoft.com/office/officeart/2018/2/layout/IconVerticalSolidList"/>
    <dgm:cxn modelId="{64730B70-5801-4E5C-8759-0C37878191E4}" srcId="{3C3B287C-8637-43AC-8EF6-5C1FFB1B0AF8}" destId="{C4C10260-1E25-4560-B731-19B124875C53}" srcOrd="1" destOrd="0" parTransId="{2AD724B2-8118-4B30-A72E-644BC00123B2}" sibTransId="{CC2978EA-E197-422F-A872-C3D4E6EE23B5}"/>
    <dgm:cxn modelId="{75BF3295-20FB-4133-9BFD-30DD23C1F2A3}" srcId="{3C3B287C-8637-43AC-8EF6-5C1FFB1B0AF8}" destId="{DD30D4EC-16B1-48E3-9973-DE311E45694A}" srcOrd="0" destOrd="0" parTransId="{9AA1FF0E-A8B7-438F-B60E-9B938464DAE6}" sibTransId="{090364B3-FAC0-4DAE-8D47-32746113BCFE}"/>
    <dgm:cxn modelId="{D62500E7-69E2-497B-8CE3-7234D39D62F3}" type="presOf" srcId="{DD30D4EC-16B1-48E3-9973-DE311E45694A}" destId="{9EE2BA2C-847A-48DC-BE13-164C30CFDD04}" srcOrd="0" destOrd="0" presId="urn:microsoft.com/office/officeart/2018/2/layout/IconVerticalSolidList"/>
    <dgm:cxn modelId="{333755D5-258E-4B33-8D8C-EC27537C5417}" type="presParOf" srcId="{F855CBAE-A6F4-4D69-A1AC-20548F13F413}" destId="{ADBC3007-EE35-4EC3-A20D-90DF320786B0}" srcOrd="0" destOrd="0" presId="urn:microsoft.com/office/officeart/2018/2/layout/IconVerticalSolidList"/>
    <dgm:cxn modelId="{1BB5E4D0-C152-4C34-B255-2950F622A6BB}" type="presParOf" srcId="{ADBC3007-EE35-4EC3-A20D-90DF320786B0}" destId="{0F0FF65B-05A9-4D6D-920B-AFF8B0BECC03}" srcOrd="0" destOrd="0" presId="urn:microsoft.com/office/officeart/2018/2/layout/IconVerticalSolidList"/>
    <dgm:cxn modelId="{13A2ED92-D500-4219-BBFA-2276BCC4A0F9}" type="presParOf" srcId="{ADBC3007-EE35-4EC3-A20D-90DF320786B0}" destId="{30A9056E-D6D7-4DE2-AA16-3EFBED035B1A}" srcOrd="1" destOrd="0" presId="urn:microsoft.com/office/officeart/2018/2/layout/IconVerticalSolidList"/>
    <dgm:cxn modelId="{B0DA1E4C-F159-41F3-9887-B23E22E9CEDE}" type="presParOf" srcId="{ADBC3007-EE35-4EC3-A20D-90DF320786B0}" destId="{61FE54F4-0E3A-49D3-8769-4A8DCE9996D5}" srcOrd="2" destOrd="0" presId="urn:microsoft.com/office/officeart/2018/2/layout/IconVerticalSolidList"/>
    <dgm:cxn modelId="{C52B939C-AC23-49AF-96B2-E40543A0254D}" type="presParOf" srcId="{ADBC3007-EE35-4EC3-A20D-90DF320786B0}" destId="{9EE2BA2C-847A-48DC-BE13-164C30CFDD04}" srcOrd="3" destOrd="0" presId="urn:microsoft.com/office/officeart/2018/2/layout/IconVerticalSolidList"/>
    <dgm:cxn modelId="{5FA6B188-C8BE-4DDF-864C-E8BAECFFE268}" type="presParOf" srcId="{F855CBAE-A6F4-4D69-A1AC-20548F13F413}" destId="{DD07820A-6F9C-4FBC-987B-52170F096405}" srcOrd="1" destOrd="0" presId="urn:microsoft.com/office/officeart/2018/2/layout/IconVerticalSolidList"/>
    <dgm:cxn modelId="{C3185E72-8BA8-47F7-BDDE-534FEB6942FA}" type="presParOf" srcId="{F855CBAE-A6F4-4D69-A1AC-20548F13F413}" destId="{DECDC9E3-CFAB-45AA-BA98-CB51BD024419}" srcOrd="2" destOrd="0" presId="urn:microsoft.com/office/officeart/2018/2/layout/IconVerticalSolidList"/>
    <dgm:cxn modelId="{8CADD1DB-E413-4DFE-BB59-6E332F9145CE}" type="presParOf" srcId="{DECDC9E3-CFAB-45AA-BA98-CB51BD024419}" destId="{ABB34593-7678-47E4-A7F7-0A86B43C909A}" srcOrd="0" destOrd="0" presId="urn:microsoft.com/office/officeart/2018/2/layout/IconVerticalSolidList"/>
    <dgm:cxn modelId="{02A160EF-493B-4EC7-86F5-326E7E1FD2F9}" type="presParOf" srcId="{DECDC9E3-CFAB-45AA-BA98-CB51BD024419}" destId="{25DD3E2E-5F59-4D07-9597-A7609254EA0F}" srcOrd="1" destOrd="0" presId="urn:microsoft.com/office/officeart/2018/2/layout/IconVerticalSolidList"/>
    <dgm:cxn modelId="{1A5795C0-B48E-4500-97B6-57E780303AFB}" type="presParOf" srcId="{DECDC9E3-CFAB-45AA-BA98-CB51BD024419}" destId="{C0060878-4DB4-4A48-A081-C5A689C3DDA9}" srcOrd="2" destOrd="0" presId="urn:microsoft.com/office/officeart/2018/2/layout/IconVerticalSolidList"/>
    <dgm:cxn modelId="{8722D040-DBB9-47B0-90C4-E7B802864EED}" type="presParOf" srcId="{DECDC9E3-CFAB-45AA-BA98-CB51BD024419}" destId="{D7E346EC-7A24-4EFF-8EDE-A691A5FDD8BD}" srcOrd="3" destOrd="0" presId="urn:microsoft.com/office/officeart/2018/2/layout/IconVerticalSolidList"/>
    <dgm:cxn modelId="{79AD3A0B-BA93-4AF3-910E-6079DF139211}" type="presParOf" srcId="{F855CBAE-A6F4-4D69-A1AC-20548F13F413}" destId="{F3DA0A8B-7A8D-4918-8CA7-8E0CDE329C5A}" srcOrd="3" destOrd="0" presId="urn:microsoft.com/office/officeart/2018/2/layout/IconVerticalSolidList"/>
    <dgm:cxn modelId="{C72D1005-1A43-4DE3-97F4-E4A3CEB0DFC4}" type="presParOf" srcId="{F855CBAE-A6F4-4D69-A1AC-20548F13F413}" destId="{9B5E1DDC-980E-4B47-BF91-8D26A0D580A6}" srcOrd="4" destOrd="0" presId="urn:microsoft.com/office/officeart/2018/2/layout/IconVerticalSolidList"/>
    <dgm:cxn modelId="{3106759C-3C9B-414C-876D-63EF1047E402}" type="presParOf" srcId="{9B5E1DDC-980E-4B47-BF91-8D26A0D580A6}" destId="{DD167960-BB6A-4C1A-8092-1E031048B69C}" srcOrd="0" destOrd="0" presId="urn:microsoft.com/office/officeart/2018/2/layout/IconVerticalSolidList"/>
    <dgm:cxn modelId="{4845DBED-0C6C-4FB0-8787-291C953EC9AB}" type="presParOf" srcId="{9B5E1DDC-980E-4B47-BF91-8D26A0D580A6}" destId="{129195FA-CE4E-489E-BC09-974D5700C112}" srcOrd="1" destOrd="0" presId="urn:microsoft.com/office/officeart/2018/2/layout/IconVerticalSolidList"/>
    <dgm:cxn modelId="{71983388-01AB-40A6-90AB-DC34209C6CF2}" type="presParOf" srcId="{9B5E1DDC-980E-4B47-BF91-8D26A0D580A6}" destId="{0F86CA63-8847-46C5-A81E-9D679E5F0F75}" srcOrd="2" destOrd="0" presId="urn:microsoft.com/office/officeart/2018/2/layout/IconVerticalSolidList"/>
    <dgm:cxn modelId="{E25C2B79-EBA4-478A-B911-A6305B7E6326}" type="presParOf" srcId="{9B5E1DDC-980E-4B47-BF91-8D26A0D580A6}" destId="{959CCE20-2599-451B-8D64-F0FE6FA893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641003-A291-4ECD-9ABD-B9250461193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8DC48B-6024-4826-BF6A-E12093C78F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But the real innovation is not the infrastructure</a:t>
          </a:r>
          <a:r>
            <a:rPr lang="pl-PL" dirty="0"/>
            <a:t> – </a:t>
          </a:r>
          <a:r>
            <a:rPr lang="en-US" b="1" u="sng" dirty="0"/>
            <a:t>it is the model.</a:t>
          </a:r>
          <a:endParaRPr lang="en-US" dirty="0"/>
        </a:p>
      </dgm:t>
    </dgm:pt>
    <dgm:pt modelId="{805C4BA2-6635-4223-A0B2-70163C02BBAD}" type="parTrans" cxnId="{337DAD2C-CCF1-4458-8E4A-AF8AA351F2BB}">
      <dgm:prSet/>
      <dgm:spPr/>
      <dgm:t>
        <a:bodyPr/>
        <a:lstStyle/>
        <a:p>
          <a:endParaRPr lang="en-US"/>
        </a:p>
      </dgm:t>
    </dgm:pt>
    <dgm:pt modelId="{F238CE3D-A619-404A-8C58-8DD47447A9DA}" type="sibTrans" cxnId="{337DAD2C-CCF1-4458-8E4A-AF8AA351F2BB}">
      <dgm:prSet/>
      <dgm:spPr/>
      <dgm:t>
        <a:bodyPr/>
        <a:lstStyle/>
        <a:p>
          <a:endParaRPr lang="en-US"/>
        </a:p>
      </dgm:t>
    </dgm:pt>
    <dgm:pt modelId="{66F3CD2B-7620-4EAE-9C4E-5CD078D8EE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</a:t>
          </a:r>
          <a:r>
            <a:rPr lang="en-US" dirty="0" err="1"/>
            <a:t>cente</a:t>
          </a:r>
          <a:r>
            <a:rPr lang="pl-PL" dirty="0"/>
            <a:t>r</a:t>
          </a:r>
          <a:r>
            <a:rPr lang="en-US" dirty="0"/>
            <a:t> is built in close cooperation with industry partners</a:t>
          </a:r>
          <a:r>
            <a:rPr lang="pl-PL" dirty="0"/>
            <a:t> – </a:t>
          </a:r>
          <a:r>
            <a:rPr lang="en-US" dirty="0"/>
            <a:t>including airport operators, ground handling companies, and academic institutions.</a:t>
          </a:r>
        </a:p>
      </dgm:t>
    </dgm:pt>
    <dgm:pt modelId="{E4AE66E4-D42E-431F-B746-9DD2CB15FDF9}" type="parTrans" cxnId="{1053A73D-6CE4-4DB9-BB21-05E4268FE515}">
      <dgm:prSet/>
      <dgm:spPr/>
      <dgm:t>
        <a:bodyPr/>
        <a:lstStyle/>
        <a:p>
          <a:endParaRPr lang="en-US"/>
        </a:p>
      </dgm:t>
    </dgm:pt>
    <dgm:pt modelId="{C8ACC983-7A45-4A4E-8414-11C09B4AC06C}" type="sibTrans" cxnId="{1053A73D-6CE4-4DB9-BB21-05E4268FE515}">
      <dgm:prSet/>
      <dgm:spPr/>
      <dgm:t>
        <a:bodyPr/>
        <a:lstStyle/>
        <a:p>
          <a:endParaRPr lang="en-US"/>
        </a:p>
      </dgm:t>
    </dgm:pt>
    <dgm:pt modelId="{C10C4E1F-8A3A-42C8-9AC6-CFF7B49DB2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Which means</a:t>
          </a:r>
          <a:r>
            <a:rPr lang="pl-PL"/>
            <a:t>,</a:t>
          </a:r>
          <a:r>
            <a:rPr lang="en-US"/>
            <a:t> we </a:t>
          </a:r>
          <a:r>
            <a:rPr lang="pl-PL"/>
            <a:t>do not</a:t>
          </a:r>
          <a:r>
            <a:rPr lang="en-US"/>
            <a:t> teach what schools think is needed</a:t>
          </a:r>
          <a:r>
            <a:rPr lang="pl-PL"/>
            <a:t> – </a:t>
          </a:r>
          <a:r>
            <a:rPr lang="en-US" b="1" u="sng"/>
            <a:t>but what the industry actually requires</a:t>
          </a:r>
          <a:r>
            <a:rPr lang="pl-PL" b="1" u="sng"/>
            <a:t>:</a:t>
          </a:r>
          <a:endParaRPr lang="en-US"/>
        </a:p>
      </dgm:t>
    </dgm:pt>
    <dgm:pt modelId="{63B565AD-7296-4DD8-9E5B-420BEA9C91F1}" type="parTrans" cxnId="{B3D0BE40-18BD-4850-9CE7-4E523E30EC6C}">
      <dgm:prSet/>
      <dgm:spPr/>
      <dgm:t>
        <a:bodyPr/>
        <a:lstStyle/>
        <a:p>
          <a:endParaRPr lang="en-US"/>
        </a:p>
      </dgm:t>
    </dgm:pt>
    <dgm:pt modelId="{857E3467-68BB-4D69-B382-7ED82285AD1F}" type="sibTrans" cxnId="{B3D0BE40-18BD-4850-9CE7-4E523E30EC6C}">
      <dgm:prSet/>
      <dgm:spPr/>
      <dgm:t>
        <a:bodyPr/>
        <a:lstStyle/>
        <a:p>
          <a:endParaRPr lang="en-US"/>
        </a:p>
      </dgm:t>
    </dgm:pt>
    <dgm:pt modelId="{1F2AF688-8D68-4AD3-A172-6C7EAFE71B0C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operational decision-making under pressure,</a:t>
          </a:r>
        </a:p>
      </dgm:t>
    </dgm:pt>
    <dgm:pt modelId="{C8797B44-19FE-4510-BE11-BA9F53DA691E}" type="parTrans" cxnId="{A56D912D-0147-4B2F-9D90-90A7F5C988B7}">
      <dgm:prSet/>
      <dgm:spPr/>
      <dgm:t>
        <a:bodyPr/>
        <a:lstStyle/>
        <a:p>
          <a:endParaRPr lang="en-US"/>
        </a:p>
      </dgm:t>
    </dgm:pt>
    <dgm:pt modelId="{1849E4B6-975A-4823-B03A-AC15F725259F}" type="sibTrans" cxnId="{A56D912D-0147-4B2F-9D90-90A7F5C988B7}">
      <dgm:prSet/>
      <dgm:spPr/>
      <dgm:t>
        <a:bodyPr/>
        <a:lstStyle/>
        <a:p>
          <a:endParaRPr lang="en-US"/>
        </a:p>
      </dgm:t>
    </dgm:pt>
    <dgm:pt modelId="{375775D2-DE66-47B0-9FDD-7CECFEAD2E3D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real-time coordination across multiple stakeholders,</a:t>
          </a:r>
        </a:p>
      </dgm:t>
    </dgm:pt>
    <dgm:pt modelId="{5E27E9D5-A296-47DB-AD34-7A56C5896399}" type="parTrans" cxnId="{F3F9DFC1-1221-4FB7-A4DF-47206087255B}">
      <dgm:prSet/>
      <dgm:spPr/>
      <dgm:t>
        <a:bodyPr/>
        <a:lstStyle/>
        <a:p>
          <a:endParaRPr lang="en-US"/>
        </a:p>
      </dgm:t>
    </dgm:pt>
    <dgm:pt modelId="{649CFDD2-7EDB-4B02-A6DA-30A4F1140B14}" type="sibTrans" cxnId="{F3F9DFC1-1221-4FB7-A4DF-47206087255B}">
      <dgm:prSet/>
      <dgm:spPr/>
      <dgm:t>
        <a:bodyPr/>
        <a:lstStyle/>
        <a:p>
          <a:endParaRPr lang="en-US"/>
        </a:p>
      </dgm:t>
    </dgm:pt>
    <dgm:pt modelId="{63B41B38-E252-42E7-9B0E-93017510898B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ability to respond effectively to unexpected situations</a:t>
          </a:r>
        </a:p>
      </dgm:t>
    </dgm:pt>
    <dgm:pt modelId="{486113A9-92E2-4071-A50A-DFF88832178C}" type="parTrans" cxnId="{7A8775CC-6511-4B18-94EC-E73D67618ECF}">
      <dgm:prSet/>
      <dgm:spPr/>
      <dgm:t>
        <a:bodyPr/>
        <a:lstStyle/>
        <a:p>
          <a:endParaRPr lang="en-US"/>
        </a:p>
      </dgm:t>
    </dgm:pt>
    <dgm:pt modelId="{04E51DEE-FE6A-4AD9-83C0-89169F04AF95}" type="sibTrans" cxnId="{7A8775CC-6511-4B18-94EC-E73D67618ECF}">
      <dgm:prSet/>
      <dgm:spPr/>
      <dgm:t>
        <a:bodyPr/>
        <a:lstStyle/>
        <a:p>
          <a:endParaRPr lang="en-US"/>
        </a:p>
      </dgm:t>
    </dgm:pt>
    <dgm:pt modelId="{0A830A6C-036B-4E20-BFCB-14081D987CF6}" type="pres">
      <dgm:prSet presAssocID="{07641003-A291-4ECD-9ABD-B92504611934}" presName="root" presStyleCnt="0">
        <dgm:presLayoutVars>
          <dgm:dir/>
          <dgm:resizeHandles val="exact"/>
        </dgm:presLayoutVars>
      </dgm:prSet>
      <dgm:spPr/>
    </dgm:pt>
    <dgm:pt modelId="{08CE80AA-6153-4D8D-9353-79562A933F5F}" type="pres">
      <dgm:prSet presAssocID="{FD8DC48B-6024-4826-BF6A-E12093C78F95}" presName="compNode" presStyleCnt="0"/>
      <dgm:spPr/>
    </dgm:pt>
    <dgm:pt modelId="{3BB89B6C-5288-4864-B3CB-A138BAE28130}" type="pres">
      <dgm:prSet presAssocID="{FD8DC48B-6024-4826-BF6A-E12093C78F95}" presName="bgRect" presStyleLbl="bgShp" presStyleIdx="0" presStyleCnt="3"/>
      <dgm:spPr/>
    </dgm:pt>
    <dgm:pt modelId="{6A94CC77-30C7-4DDB-9480-DB33A889B006}" type="pres">
      <dgm:prSet presAssocID="{FD8DC48B-6024-4826-BF6A-E12093C78F9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t"/>
        </a:ext>
      </dgm:extLst>
    </dgm:pt>
    <dgm:pt modelId="{7F8EE3EE-B323-4312-902D-7449B84F22AC}" type="pres">
      <dgm:prSet presAssocID="{FD8DC48B-6024-4826-BF6A-E12093C78F95}" presName="spaceRect" presStyleCnt="0"/>
      <dgm:spPr/>
    </dgm:pt>
    <dgm:pt modelId="{F6FBF91F-B9DA-4847-B1C7-856FFEDB0119}" type="pres">
      <dgm:prSet presAssocID="{FD8DC48B-6024-4826-BF6A-E12093C78F95}" presName="parTx" presStyleLbl="revTx" presStyleIdx="0" presStyleCnt="4">
        <dgm:presLayoutVars>
          <dgm:chMax val="0"/>
          <dgm:chPref val="0"/>
        </dgm:presLayoutVars>
      </dgm:prSet>
      <dgm:spPr/>
    </dgm:pt>
    <dgm:pt modelId="{266177FA-BEAB-41E0-87B8-D4B151C53831}" type="pres">
      <dgm:prSet presAssocID="{F238CE3D-A619-404A-8C58-8DD47447A9DA}" presName="sibTrans" presStyleCnt="0"/>
      <dgm:spPr/>
    </dgm:pt>
    <dgm:pt modelId="{76C381DE-36FB-489E-B7D4-F691D5541225}" type="pres">
      <dgm:prSet presAssocID="{66F3CD2B-7620-4EAE-9C4E-5CD078D8EE4B}" presName="compNode" presStyleCnt="0"/>
      <dgm:spPr/>
    </dgm:pt>
    <dgm:pt modelId="{6005495E-7DCB-4175-AB51-F8DA907A610B}" type="pres">
      <dgm:prSet presAssocID="{66F3CD2B-7620-4EAE-9C4E-5CD078D8EE4B}" presName="bgRect" presStyleLbl="bgShp" presStyleIdx="1" presStyleCnt="3"/>
      <dgm:spPr/>
    </dgm:pt>
    <dgm:pt modelId="{89BD9267-0425-4CA0-AB77-8853AD9DBFA3}" type="pres">
      <dgm:prSet presAssocID="{66F3CD2B-7620-4EAE-9C4E-5CD078D8EE4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989889A5-3520-40B9-A766-E1F042B85ECD}" type="pres">
      <dgm:prSet presAssocID="{66F3CD2B-7620-4EAE-9C4E-5CD078D8EE4B}" presName="spaceRect" presStyleCnt="0"/>
      <dgm:spPr/>
    </dgm:pt>
    <dgm:pt modelId="{425B5DC3-F254-4DF9-BCBC-05CC6868A764}" type="pres">
      <dgm:prSet presAssocID="{66F3CD2B-7620-4EAE-9C4E-5CD078D8EE4B}" presName="parTx" presStyleLbl="revTx" presStyleIdx="1" presStyleCnt="4">
        <dgm:presLayoutVars>
          <dgm:chMax val="0"/>
          <dgm:chPref val="0"/>
        </dgm:presLayoutVars>
      </dgm:prSet>
      <dgm:spPr/>
    </dgm:pt>
    <dgm:pt modelId="{D2A092A9-C589-4D72-A0BB-4CD2E17D4681}" type="pres">
      <dgm:prSet presAssocID="{C8ACC983-7A45-4A4E-8414-11C09B4AC06C}" presName="sibTrans" presStyleCnt="0"/>
      <dgm:spPr/>
    </dgm:pt>
    <dgm:pt modelId="{FEF00DE2-DB9C-44C9-AD66-5A570DB121DE}" type="pres">
      <dgm:prSet presAssocID="{C10C4E1F-8A3A-42C8-9AC6-CFF7B49DB23C}" presName="compNode" presStyleCnt="0"/>
      <dgm:spPr/>
    </dgm:pt>
    <dgm:pt modelId="{0B29D3CD-9F03-4DEC-AB10-68A5E59D3B05}" type="pres">
      <dgm:prSet presAssocID="{C10C4E1F-8A3A-42C8-9AC6-CFF7B49DB23C}" presName="bgRect" presStyleLbl="bgShp" presStyleIdx="2" presStyleCnt="3"/>
      <dgm:spPr/>
    </dgm:pt>
    <dgm:pt modelId="{715DFB2F-1DE4-4228-AC5B-BDEC11D8C64A}" type="pres">
      <dgm:prSet presAssocID="{C10C4E1F-8A3A-42C8-9AC6-CFF7B49DB23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t"/>
        </a:ext>
      </dgm:extLst>
    </dgm:pt>
    <dgm:pt modelId="{CB03A668-DC46-4430-8D9A-ACEF978705E9}" type="pres">
      <dgm:prSet presAssocID="{C10C4E1F-8A3A-42C8-9AC6-CFF7B49DB23C}" presName="spaceRect" presStyleCnt="0"/>
      <dgm:spPr/>
    </dgm:pt>
    <dgm:pt modelId="{1872DDCF-AF07-48A2-8A34-AF399570E99D}" type="pres">
      <dgm:prSet presAssocID="{C10C4E1F-8A3A-42C8-9AC6-CFF7B49DB23C}" presName="parTx" presStyleLbl="revTx" presStyleIdx="2" presStyleCnt="4">
        <dgm:presLayoutVars>
          <dgm:chMax val="0"/>
          <dgm:chPref val="0"/>
        </dgm:presLayoutVars>
      </dgm:prSet>
      <dgm:spPr/>
    </dgm:pt>
    <dgm:pt modelId="{64C9FCA0-2AEB-4B6C-AE1B-E539BE833445}" type="pres">
      <dgm:prSet presAssocID="{C10C4E1F-8A3A-42C8-9AC6-CFF7B49DB23C}" presName="desTx" presStyleLbl="revTx" presStyleIdx="3" presStyleCnt="4">
        <dgm:presLayoutVars/>
      </dgm:prSet>
      <dgm:spPr/>
    </dgm:pt>
  </dgm:ptLst>
  <dgm:cxnLst>
    <dgm:cxn modelId="{18539505-D2D4-4994-848B-45AFA6425837}" type="presOf" srcId="{07641003-A291-4ECD-9ABD-B92504611934}" destId="{0A830A6C-036B-4E20-BFCB-14081D987CF6}" srcOrd="0" destOrd="0" presId="urn:microsoft.com/office/officeart/2018/2/layout/IconVerticalSolidList"/>
    <dgm:cxn modelId="{337DAD2C-CCF1-4458-8E4A-AF8AA351F2BB}" srcId="{07641003-A291-4ECD-9ABD-B92504611934}" destId="{FD8DC48B-6024-4826-BF6A-E12093C78F95}" srcOrd="0" destOrd="0" parTransId="{805C4BA2-6635-4223-A0B2-70163C02BBAD}" sibTransId="{F238CE3D-A619-404A-8C58-8DD47447A9DA}"/>
    <dgm:cxn modelId="{A56D912D-0147-4B2F-9D90-90A7F5C988B7}" srcId="{C10C4E1F-8A3A-42C8-9AC6-CFF7B49DB23C}" destId="{1F2AF688-8D68-4AD3-A172-6C7EAFE71B0C}" srcOrd="0" destOrd="0" parTransId="{C8797B44-19FE-4510-BE11-BA9F53DA691E}" sibTransId="{1849E4B6-975A-4823-B03A-AC15F725259F}"/>
    <dgm:cxn modelId="{1053A73D-6CE4-4DB9-BB21-05E4268FE515}" srcId="{07641003-A291-4ECD-9ABD-B92504611934}" destId="{66F3CD2B-7620-4EAE-9C4E-5CD078D8EE4B}" srcOrd="1" destOrd="0" parTransId="{E4AE66E4-D42E-431F-B746-9DD2CB15FDF9}" sibTransId="{C8ACC983-7A45-4A4E-8414-11C09B4AC06C}"/>
    <dgm:cxn modelId="{B3D0BE40-18BD-4850-9CE7-4E523E30EC6C}" srcId="{07641003-A291-4ECD-9ABD-B92504611934}" destId="{C10C4E1F-8A3A-42C8-9AC6-CFF7B49DB23C}" srcOrd="2" destOrd="0" parTransId="{63B565AD-7296-4DD8-9E5B-420BEA9C91F1}" sibTransId="{857E3467-68BB-4D69-B382-7ED82285AD1F}"/>
    <dgm:cxn modelId="{2BE73157-54CD-4C30-BEF6-946F811D293C}" type="presOf" srcId="{63B41B38-E252-42E7-9B0E-93017510898B}" destId="{64C9FCA0-2AEB-4B6C-AE1B-E539BE833445}" srcOrd="0" destOrd="2" presId="urn:microsoft.com/office/officeart/2018/2/layout/IconVerticalSolidList"/>
    <dgm:cxn modelId="{5729FD8C-BEA3-49DD-99FC-7D04A8AF9C3A}" type="presOf" srcId="{C10C4E1F-8A3A-42C8-9AC6-CFF7B49DB23C}" destId="{1872DDCF-AF07-48A2-8A34-AF399570E99D}" srcOrd="0" destOrd="0" presId="urn:microsoft.com/office/officeart/2018/2/layout/IconVerticalSolidList"/>
    <dgm:cxn modelId="{910A7895-ED57-4856-A398-839F7C3E327C}" type="presOf" srcId="{375775D2-DE66-47B0-9FDD-7CECFEAD2E3D}" destId="{64C9FCA0-2AEB-4B6C-AE1B-E539BE833445}" srcOrd="0" destOrd="1" presId="urn:microsoft.com/office/officeart/2018/2/layout/IconVerticalSolidList"/>
    <dgm:cxn modelId="{552E35A3-0B71-4BCB-9A01-71768CC65550}" type="presOf" srcId="{1F2AF688-8D68-4AD3-A172-6C7EAFE71B0C}" destId="{64C9FCA0-2AEB-4B6C-AE1B-E539BE833445}" srcOrd="0" destOrd="0" presId="urn:microsoft.com/office/officeart/2018/2/layout/IconVerticalSolidList"/>
    <dgm:cxn modelId="{F3F9DFC1-1221-4FB7-A4DF-47206087255B}" srcId="{C10C4E1F-8A3A-42C8-9AC6-CFF7B49DB23C}" destId="{375775D2-DE66-47B0-9FDD-7CECFEAD2E3D}" srcOrd="1" destOrd="0" parTransId="{5E27E9D5-A296-47DB-AD34-7A56C5896399}" sibTransId="{649CFDD2-7EDB-4B02-A6DA-30A4F1140B14}"/>
    <dgm:cxn modelId="{0F93BDC5-8F9F-4D72-8CBB-DF6822FB9E91}" type="presOf" srcId="{FD8DC48B-6024-4826-BF6A-E12093C78F95}" destId="{F6FBF91F-B9DA-4847-B1C7-856FFEDB0119}" srcOrd="0" destOrd="0" presId="urn:microsoft.com/office/officeart/2018/2/layout/IconVerticalSolidList"/>
    <dgm:cxn modelId="{7A8775CC-6511-4B18-94EC-E73D67618ECF}" srcId="{C10C4E1F-8A3A-42C8-9AC6-CFF7B49DB23C}" destId="{63B41B38-E252-42E7-9B0E-93017510898B}" srcOrd="2" destOrd="0" parTransId="{486113A9-92E2-4071-A50A-DFF88832178C}" sibTransId="{04E51DEE-FE6A-4AD9-83C0-89169F04AF95}"/>
    <dgm:cxn modelId="{9AA3A9FA-CC83-43F0-AF0B-32F864371A04}" type="presOf" srcId="{66F3CD2B-7620-4EAE-9C4E-5CD078D8EE4B}" destId="{425B5DC3-F254-4DF9-BCBC-05CC6868A764}" srcOrd="0" destOrd="0" presId="urn:microsoft.com/office/officeart/2018/2/layout/IconVerticalSolidList"/>
    <dgm:cxn modelId="{D4102136-FAC3-4A8D-9984-488DDF2A6F0A}" type="presParOf" srcId="{0A830A6C-036B-4E20-BFCB-14081D987CF6}" destId="{08CE80AA-6153-4D8D-9353-79562A933F5F}" srcOrd="0" destOrd="0" presId="urn:microsoft.com/office/officeart/2018/2/layout/IconVerticalSolidList"/>
    <dgm:cxn modelId="{E83912D1-03E7-4603-890C-CC2B9ABEB773}" type="presParOf" srcId="{08CE80AA-6153-4D8D-9353-79562A933F5F}" destId="{3BB89B6C-5288-4864-B3CB-A138BAE28130}" srcOrd="0" destOrd="0" presId="urn:microsoft.com/office/officeart/2018/2/layout/IconVerticalSolidList"/>
    <dgm:cxn modelId="{7F36F843-2427-4FD0-BB32-986EE5F40E17}" type="presParOf" srcId="{08CE80AA-6153-4D8D-9353-79562A933F5F}" destId="{6A94CC77-30C7-4DDB-9480-DB33A889B006}" srcOrd="1" destOrd="0" presId="urn:microsoft.com/office/officeart/2018/2/layout/IconVerticalSolidList"/>
    <dgm:cxn modelId="{5CE782C2-92B9-4CD6-B425-3A0C46123E4F}" type="presParOf" srcId="{08CE80AA-6153-4D8D-9353-79562A933F5F}" destId="{7F8EE3EE-B323-4312-902D-7449B84F22AC}" srcOrd="2" destOrd="0" presId="urn:microsoft.com/office/officeart/2018/2/layout/IconVerticalSolidList"/>
    <dgm:cxn modelId="{867624B6-D783-4351-AD8A-A2443F52995D}" type="presParOf" srcId="{08CE80AA-6153-4D8D-9353-79562A933F5F}" destId="{F6FBF91F-B9DA-4847-B1C7-856FFEDB0119}" srcOrd="3" destOrd="0" presId="urn:microsoft.com/office/officeart/2018/2/layout/IconVerticalSolidList"/>
    <dgm:cxn modelId="{005643A2-E1F8-4969-9293-A630C49B3801}" type="presParOf" srcId="{0A830A6C-036B-4E20-BFCB-14081D987CF6}" destId="{266177FA-BEAB-41E0-87B8-D4B151C53831}" srcOrd="1" destOrd="0" presId="urn:microsoft.com/office/officeart/2018/2/layout/IconVerticalSolidList"/>
    <dgm:cxn modelId="{CC3695E3-F6B4-4E7D-83E8-A396A27F6F2E}" type="presParOf" srcId="{0A830A6C-036B-4E20-BFCB-14081D987CF6}" destId="{76C381DE-36FB-489E-B7D4-F691D5541225}" srcOrd="2" destOrd="0" presId="urn:microsoft.com/office/officeart/2018/2/layout/IconVerticalSolidList"/>
    <dgm:cxn modelId="{4F4BF1EC-CAA1-49D2-931F-0D2A974C3B1B}" type="presParOf" srcId="{76C381DE-36FB-489E-B7D4-F691D5541225}" destId="{6005495E-7DCB-4175-AB51-F8DA907A610B}" srcOrd="0" destOrd="0" presId="urn:microsoft.com/office/officeart/2018/2/layout/IconVerticalSolidList"/>
    <dgm:cxn modelId="{7D02BF65-A275-45FC-9789-7687AAACCEE2}" type="presParOf" srcId="{76C381DE-36FB-489E-B7D4-F691D5541225}" destId="{89BD9267-0425-4CA0-AB77-8853AD9DBFA3}" srcOrd="1" destOrd="0" presId="urn:microsoft.com/office/officeart/2018/2/layout/IconVerticalSolidList"/>
    <dgm:cxn modelId="{5CB07A07-650E-4EAB-9C3E-A7164D1B8B06}" type="presParOf" srcId="{76C381DE-36FB-489E-B7D4-F691D5541225}" destId="{989889A5-3520-40B9-A766-E1F042B85ECD}" srcOrd="2" destOrd="0" presId="urn:microsoft.com/office/officeart/2018/2/layout/IconVerticalSolidList"/>
    <dgm:cxn modelId="{F60A62AA-963D-48CE-B1AB-539AA46B1847}" type="presParOf" srcId="{76C381DE-36FB-489E-B7D4-F691D5541225}" destId="{425B5DC3-F254-4DF9-BCBC-05CC6868A764}" srcOrd="3" destOrd="0" presId="urn:microsoft.com/office/officeart/2018/2/layout/IconVerticalSolidList"/>
    <dgm:cxn modelId="{7FDEFE67-B028-4D68-8725-A4DF7DFF87F0}" type="presParOf" srcId="{0A830A6C-036B-4E20-BFCB-14081D987CF6}" destId="{D2A092A9-C589-4D72-A0BB-4CD2E17D4681}" srcOrd="3" destOrd="0" presId="urn:microsoft.com/office/officeart/2018/2/layout/IconVerticalSolidList"/>
    <dgm:cxn modelId="{554AA1B0-C7F5-4196-869B-A4BC26A74439}" type="presParOf" srcId="{0A830A6C-036B-4E20-BFCB-14081D987CF6}" destId="{FEF00DE2-DB9C-44C9-AD66-5A570DB121DE}" srcOrd="4" destOrd="0" presId="urn:microsoft.com/office/officeart/2018/2/layout/IconVerticalSolidList"/>
    <dgm:cxn modelId="{EE24B238-511D-490A-89E2-8CC8881CEEA4}" type="presParOf" srcId="{FEF00DE2-DB9C-44C9-AD66-5A570DB121DE}" destId="{0B29D3CD-9F03-4DEC-AB10-68A5E59D3B05}" srcOrd="0" destOrd="0" presId="urn:microsoft.com/office/officeart/2018/2/layout/IconVerticalSolidList"/>
    <dgm:cxn modelId="{46B0C738-37FF-4086-BB26-9B7D436CA20B}" type="presParOf" srcId="{FEF00DE2-DB9C-44C9-AD66-5A570DB121DE}" destId="{715DFB2F-1DE4-4228-AC5B-BDEC11D8C64A}" srcOrd="1" destOrd="0" presId="urn:microsoft.com/office/officeart/2018/2/layout/IconVerticalSolidList"/>
    <dgm:cxn modelId="{9BE2880C-038F-41AC-98C6-C6053D45F0B2}" type="presParOf" srcId="{FEF00DE2-DB9C-44C9-AD66-5A570DB121DE}" destId="{CB03A668-DC46-4430-8D9A-ACEF978705E9}" srcOrd="2" destOrd="0" presId="urn:microsoft.com/office/officeart/2018/2/layout/IconVerticalSolidList"/>
    <dgm:cxn modelId="{405585B8-916A-4D2A-ABE4-D598059CC93F}" type="presParOf" srcId="{FEF00DE2-DB9C-44C9-AD66-5A570DB121DE}" destId="{1872DDCF-AF07-48A2-8A34-AF399570E99D}" srcOrd="3" destOrd="0" presId="urn:microsoft.com/office/officeart/2018/2/layout/IconVerticalSolidList"/>
    <dgm:cxn modelId="{C8F5DE1F-C119-4EF7-9401-3A51A81BB0B0}" type="presParOf" srcId="{FEF00DE2-DB9C-44C9-AD66-5A570DB121DE}" destId="{64C9FCA0-2AEB-4B6C-AE1B-E539BE83344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FF65B-05A9-4D6D-920B-AFF8B0BECC03}">
      <dsp:nvSpPr>
        <dsp:cNvPr id="0" name=""/>
        <dsp:cNvSpPr/>
      </dsp:nvSpPr>
      <dsp:spPr>
        <a:xfrm>
          <a:off x="0" y="446"/>
          <a:ext cx="9254924" cy="1045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A9056E-D6D7-4DE2-AA16-3EFBED035B1A}">
      <dsp:nvSpPr>
        <dsp:cNvPr id="0" name=""/>
        <dsp:cNvSpPr/>
      </dsp:nvSpPr>
      <dsp:spPr>
        <a:xfrm>
          <a:off x="316318" y="235724"/>
          <a:ext cx="575124" cy="575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2BA2C-847A-48DC-BE13-164C30CFDD04}">
      <dsp:nvSpPr>
        <dsp:cNvPr id="0" name=""/>
        <dsp:cNvSpPr/>
      </dsp:nvSpPr>
      <dsp:spPr>
        <a:xfrm>
          <a:off x="1207760" y="446"/>
          <a:ext cx="8047163" cy="104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668" tIns="110668" rIns="110668" bIns="110668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I</a:t>
          </a:r>
          <a:r>
            <a:rPr lang="en-US" sz="2300" kern="1200"/>
            <a:t>n its first yea</a:t>
          </a:r>
          <a:r>
            <a:rPr lang="pl-PL" sz="2300" kern="1200"/>
            <a:t>r</a:t>
          </a:r>
          <a:r>
            <a:rPr lang="en-US" sz="2300" kern="1200"/>
            <a:t>, Fly</a:t>
          </a:r>
          <a:r>
            <a:rPr lang="pl-PL" sz="2300" kern="1200"/>
            <a:t>P</a:t>
          </a:r>
          <a:r>
            <a:rPr lang="en-US" sz="2300" kern="1200"/>
            <a:t>ort attracted around </a:t>
          </a:r>
          <a:r>
            <a:rPr lang="en-US" sz="2300" b="1" kern="1200"/>
            <a:t>40,000 visitors</a:t>
          </a:r>
          <a:r>
            <a:rPr lang="en-US" sz="2300" kern="1200"/>
            <a:t>,</a:t>
          </a:r>
          <a:r>
            <a:rPr lang="pl-PL" sz="2300" kern="1200"/>
            <a:t> </a:t>
          </a:r>
          <a:r>
            <a:rPr lang="en-US" sz="2300" kern="1200"/>
            <a:t>with over half coming from organi</a:t>
          </a:r>
          <a:r>
            <a:rPr lang="pl-PL" sz="2300" kern="1200"/>
            <a:t>z</a:t>
          </a:r>
          <a:r>
            <a:rPr lang="en-US" sz="2300" kern="1200"/>
            <a:t>ed groups such as schools.</a:t>
          </a:r>
        </a:p>
      </dsp:txBody>
      <dsp:txXfrm>
        <a:off x="1207760" y="446"/>
        <a:ext cx="8047163" cy="1045680"/>
      </dsp:txXfrm>
    </dsp:sp>
    <dsp:sp modelId="{ABB34593-7678-47E4-A7F7-0A86B43C909A}">
      <dsp:nvSpPr>
        <dsp:cNvPr id="0" name=""/>
        <dsp:cNvSpPr/>
      </dsp:nvSpPr>
      <dsp:spPr>
        <a:xfrm>
          <a:off x="0" y="1307547"/>
          <a:ext cx="9254924" cy="1045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D3E2E-5F59-4D07-9597-A7609254EA0F}">
      <dsp:nvSpPr>
        <dsp:cNvPr id="0" name=""/>
        <dsp:cNvSpPr/>
      </dsp:nvSpPr>
      <dsp:spPr>
        <a:xfrm>
          <a:off x="316318" y="1542825"/>
          <a:ext cx="575124" cy="5751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346EC-7A24-4EFF-8EDE-A691A5FDD8BD}">
      <dsp:nvSpPr>
        <dsp:cNvPr id="0" name=""/>
        <dsp:cNvSpPr/>
      </dsp:nvSpPr>
      <dsp:spPr>
        <a:xfrm>
          <a:off x="1207760" y="1307547"/>
          <a:ext cx="8047163" cy="104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668" tIns="110668" rIns="110668" bIns="110668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FlyPort c</a:t>
          </a:r>
          <a:r>
            <a:rPr lang="en-US" sz="2300" kern="1200"/>
            <a:t>reates a completely new, stable source of non-aeronautical</a:t>
          </a:r>
          <a:r>
            <a:rPr lang="pl-PL" sz="2300" kern="1200"/>
            <a:t> </a:t>
          </a:r>
          <a:r>
            <a:rPr lang="en-US" sz="2300" kern="1200"/>
            <a:t>revenue</a:t>
          </a:r>
          <a:r>
            <a:rPr lang="pl-PL" sz="2300" kern="1200"/>
            <a:t>, </a:t>
          </a:r>
          <a:r>
            <a:rPr lang="en-US" sz="2300" kern="1200"/>
            <a:t>independent from flight schedules.</a:t>
          </a:r>
        </a:p>
      </dsp:txBody>
      <dsp:txXfrm>
        <a:off x="1207760" y="1307547"/>
        <a:ext cx="8047163" cy="1045680"/>
      </dsp:txXfrm>
    </dsp:sp>
    <dsp:sp modelId="{DD167960-BB6A-4C1A-8092-1E031048B69C}">
      <dsp:nvSpPr>
        <dsp:cNvPr id="0" name=""/>
        <dsp:cNvSpPr/>
      </dsp:nvSpPr>
      <dsp:spPr>
        <a:xfrm>
          <a:off x="0" y="2614647"/>
          <a:ext cx="9254924" cy="1045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195FA-CE4E-489E-BC09-974D5700C112}">
      <dsp:nvSpPr>
        <dsp:cNvPr id="0" name=""/>
        <dsp:cNvSpPr/>
      </dsp:nvSpPr>
      <dsp:spPr>
        <a:xfrm>
          <a:off x="316318" y="2849925"/>
          <a:ext cx="575124" cy="575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CCE20-2599-451B-8D64-F0FE6FA8936B}">
      <dsp:nvSpPr>
        <dsp:cNvPr id="0" name=""/>
        <dsp:cNvSpPr/>
      </dsp:nvSpPr>
      <dsp:spPr>
        <a:xfrm>
          <a:off x="1207760" y="2614647"/>
          <a:ext cx="8047163" cy="104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668" tIns="110668" rIns="110668" bIns="110668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C</a:t>
          </a:r>
          <a:r>
            <a:rPr lang="en-US" sz="2300" kern="1200" dirty="0" err="1"/>
            <a:t>onsistently</a:t>
          </a:r>
          <a:r>
            <a:rPr lang="en-US" sz="2300" kern="1200" dirty="0"/>
            <a:t> rated a perfect </a:t>
          </a:r>
          <a:r>
            <a:rPr lang="en-US" sz="2300" b="1" kern="1200" dirty="0"/>
            <a:t>5.0</a:t>
          </a:r>
          <a:r>
            <a:rPr lang="en-US" sz="2300" kern="1200" dirty="0"/>
            <a:t> on Google Maps, based on 428 reviews.</a:t>
          </a:r>
        </a:p>
      </dsp:txBody>
      <dsp:txXfrm>
        <a:off x="1207760" y="2614647"/>
        <a:ext cx="8047163" cy="1045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89B6C-5288-4864-B3CB-A138BAE28130}">
      <dsp:nvSpPr>
        <dsp:cNvPr id="0" name=""/>
        <dsp:cNvSpPr/>
      </dsp:nvSpPr>
      <dsp:spPr>
        <a:xfrm>
          <a:off x="0" y="484"/>
          <a:ext cx="11117826" cy="11340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4CC77-30C7-4DDB-9480-DB33A889B006}">
      <dsp:nvSpPr>
        <dsp:cNvPr id="0" name=""/>
        <dsp:cNvSpPr/>
      </dsp:nvSpPr>
      <dsp:spPr>
        <a:xfrm>
          <a:off x="343065" y="255657"/>
          <a:ext cx="623754" cy="623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BF91F-B9DA-4847-B1C7-856FFEDB0119}">
      <dsp:nvSpPr>
        <dsp:cNvPr id="0" name=""/>
        <dsp:cNvSpPr/>
      </dsp:nvSpPr>
      <dsp:spPr>
        <a:xfrm>
          <a:off x="1309885" y="484"/>
          <a:ext cx="9807940" cy="1134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26" tIns="120026" rIns="120026" bIns="1200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But the real innovation is not the infrastructure</a:t>
          </a:r>
          <a:r>
            <a:rPr lang="pl-PL" sz="1900" kern="1200" dirty="0"/>
            <a:t> – </a:t>
          </a:r>
          <a:r>
            <a:rPr lang="en-US" sz="1900" b="1" u="sng" kern="1200" dirty="0"/>
            <a:t>it is the model.</a:t>
          </a:r>
          <a:endParaRPr lang="en-US" sz="1900" kern="1200" dirty="0"/>
        </a:p>
      </dsp:txBody>
      <dsp:txXfrm>
        <a:off x="1309885" y="484"/>
        <a:ext cx="9807940" cy="1134099"/>
      </dsp:txXfrm>
    </dsp:sp>
    <dsp:sp modelId="{6005495E-7DCB-4175-AB51-F8DA907A610B}">
      <dsp:nvSpPr>
        <dsp:cNvPr id="0" name=""/>
        <dsp:cNvSpPr/>
      </dsp:nvSpPr>
      <dsp:spPr>
        <a:xfrm>
          <a:off x="0" y="1418109"/>
          <a:ext cx="11117826" cy="11340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D9267-0425-4CA0-AB77-8853AD9DBFA3}">
      <dsp:nvSpPr>
        <dsp:cNvPr id="0" name=""/>
        <dsp:cNvSpPr/>
      </dsp:nvSpPr>
      <dsp:spPr>
        <a:xfrm>
          <a:off x="343065" y="1673281"/>
          <a:ext cx="623754" cy="623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B5DC3-F254-4DF9-BCBC-05CC6868A764}">
      <dsp:nvSpPr>
        <dsp:cNvPr id="0" name=""/>
        <dsp:cNvSpPr/>
      </dsp:nvSpPr>
      <dsp:spPr>
        <a:xfrm>
          <a:off x="1309885" y="1418109"/>
          <a:ext cx="9807940" cy="1134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26" tIns="120026" rIns="120026" bIns="1200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</a:t>
          </a:r>
          <a:r>
            <a:rPr lang="en-US" sz="1900" kern="1200" dirty="0" err="1"/>
            <a:t>cente</a:t>
          </a:r>
          <a:r>
            <a:rPr lang="pl-PL" sz="1900" kern="1200" dirty="0"/>
            <a:t>r</a:t>
          </a:r>
          <a:r>
            <a:rPr lang="en-US" sz="1900" kern="1200" dirty="0"/>
            <a:t> is built in close cooperation with industry partners</a:t>
          </a:r>
          <a:r>
            <a:rPr lang="pl-PL" sz="1900" kern="1200" dirty="0"/>
            <a:t> – </a:t>
          </a:r>
          <a:r>
            <a:rPr lang="en-US" sz="1900" kern="1200" dirty="0"/>
            <a:t>including airport operators, ground handling companies, and academic institutions.</a:t>
          </a:r>
        </a:p>
      </dsp:txBody>
      <dsp:txXfrm>
        <a:off x="1309885" y="1418109"/>
        <a:ext cx="9807940" cy="1134099"/>
      </dsp:txXfrm>
    </dsp:sp>
    <dsp:sp modelId="{0B29D3CD-9F03-4DEC-AB10-68A5E59D3B05}">
      <dsp:nvSpPr>
        <dsp:cNvPr id="0" name=""/>
        <dsp:cNvSpPr/>
      </dsp:nvSpPr>
      <dsp:spPr>
        <a:xfrm>
          <a:off x="0" y="2835733"/>
          <a:ext cx="11117826" cy="11340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DFB2F-1DE4-4228-AC5B-BDEC11D8C64A}">
      <dsp:nvSpPr>
        <dsp:cNvPr id="0" name=""/>
        <dsp:cNvSpPr/>
      </dsp:nvSpPr>
      <dsp:spPr>
        <a:xfrm>
          <a:off x="343065" y="3090906"/>
          <a:ext cx="623754" cy="6237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2DDCF-AF07-48A2-8A34-AF399570E99D}">
      <dsp:nvSpPr>
        <dsp:cNvPr id="0" name=""/>
        <dsp:cNvSpPr/>
      </dsp:nvSpPr>
      <dsp:spPr>
        <a:xfrm>
          <a:off x="1309885" y="2835733"/>
          <a:ext cx="5003021" cy="1134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26" tIns="120026" rIns="120026" bIns="1200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Which means</a:t>
          </a:r>
          <a:r>
            <a:rPr lang="pl-PL" sz="1900" kern="1200"/>
            <a:t>,</a:t>
          </a:r>
          <a:r>
            <a:rPr lang="en-US" sz="1900" kern="1200"/>
            <a:t> we </a:t>
          </a:r>
          <a:r>
            <a:rPr lang="pl-PL" sz="1900" kern="1200"/>
            <a:t>do not</a:t>
          </a:r>
          <a:r>
            <a:rPr lang="en-US" sz="1900" kern="1200"/>
            <a:t> teach what schools think is needed</a:t>
          </a:r>
          <a:r>
            <a:rPr lang="pl-PL" sz="1900" kern="1200"/>
            <a:t> – </a:t>
          </a:r>
          <a:r>
            <a:rPr lang="en-US" sz="1900" b="1" u="sng" kern="1200"/>
            <a:t>but what the industry actually requires</a:t>
          </a:r>
          <a:r>
            <a:rPr lang="pl-PL" sz="1900" b="1" u="sng" kern="1200"/>
            <a:t>:</a:t>
          </a:r>
          <a:endParaRPr lang="en-US" sz="1900" kern="1200"/>
        </a:p>
      </dsp:txBody>
      <dsp:txXfrm>
        <a:off x="1309885" y="2835733"/>
        <a:ext cx="5003021" cy="1134099"/>
      </dsp:txXfrm>
    </dsp:sp>
    <dsp:sp modelId="{64C9FCA0-2AEB-4B6C-AE1B-E539BE833445}">
      <dsp:nvSpPr>
        <dsp:cNvPr id="0" name=""/>
        <dsp:cNvSpPr/>
      </dsp:nvSpPr>
      <dsp:spPr>
        <a:xfrm>
          <a:off x="6312906" y="2835733"/>
          <a:ext cx="4804919" cy="1134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26" tIns="120026" rIns="120026" bIns="1200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 dirty="0"/>
            <a:t>operational decision-making under pressure,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 dirty="0"/>
            <a:t>real-time coordination across multiple stakeholders,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 dirty="0"/>
            <a:t>ability to respond effectively to unexpected situations</a:t>
          </a:r>
        </a:p>
      </dsp:txBody>
      <dsp:txXfrm>
        <a:off x="6312906" y="2835733"/>
        <a:ext cx="4804919" cy="1134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C31D1-1EDE-4B03-B82C-B49486AB4AD7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CC49C-0CE8-4228-93C3-B736A97064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81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06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838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599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83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150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75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 </a:t>
            </a:r>
            <a:r>
              <a:rPr lang="pl-PL" dirty="0" err="1"/>
              <a:t>regional</a:t>
            </a:r>
            <a:r>
              <a:rPr lang="pl-PL" dirty="0"/>
              <a:t> </a:t>
            </a:r>
            <a:r>
              <a:rPr lang="pl-PL" dirty="0" err="1"/>
              <a:t>airports</a:t>
            </a:r>
            <a:r>
              <a:rPr lang="pl-PL" dirty="0"/>
              <a:t> </a:t>
            </a:r>
            <a:r>
              <a:rPr lang="pl-PL" dirty="0" err="1"/>
              <a:t>struggle</a:t>
            </a:r>
            <a:r>
              <a:rPr lang="pl-PL" dirty="0"/>
              <a:t> </a:t>
            </a:r>
            <a:r>
              <a:rPr lang="pl-PL" dirty="0" err="1"/>
              <a:t>because</a:t>
            </a:r>
            <a:r>
              <a:rPr lang="pl-PL" dirty="0"/>
              <a:t> of </a:t>
            </a:r>
            <a:r>
              <a:rPr lang="pl-PL" dirty="0" err="1"/>
              <a:t>lack</a:t>
            </a:r>
            <a:r>
              <a:rPr lang="pl-PL" dirty="0"/>
              <a:t> of </a:t>
            </a:r>
            <a:r>
              <a:rPr lang="pl-PL" dirty="0" err="1"/>
              <a:t>infrastructure</a:t>
            </a:r>
            <a:r>
              <a:rPr lang="pl-PL" dirty="0"/>
              <a:t>?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6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Just to </a:t>
            </a:r>
            <a:r>
              <a:rPr lang="pl-PL" dirty="0" err="1"/>
              <a:t>make</a:t>
            </a:r>
            <a:r>
              <a:rPr lang="pl-PL" dirty="0"/>
              <a:t> the </a:t>
            </a:r>
            <a:r>
              <a:rPr lang="pl-PL" dirty="0" err="1"/>
              <a:t>picture</a:t>
            </a:r>
            <a:r>
              <a:rPr lang="pl-PL" dirty="0"/>
              <a:t> </a:t>
            </a:r>
            <a:r>
              <a:rPr lang="pl-PL" dirty="0" err="1"/>
              <a:t>clear</a:t>
            </a:r>
            <a:r>
              <a:rPr lang="pl-PL" dirty="0"/>
              <a:t> for </a:t>
            </a:r>
            <a:r>
              <a:rPr lang="pl-PL" dirty="0" err="1"/>
              <a:t>you</a:t>
            </a:r>
            <a:r>
              <a:rPr lang="pl-PL" dirty="0"/>
              <a:t>,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of APRON 1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Warsaw</a:t>
            </a:r>
            <a:r>
              <a:rPr lang="pl-PL" dirty="0"/>
              <a:t>-Radom Airport with the terminal </a:t>
            </a:r>
            <a:r>
              <a:rPr lang="pl-PL" dirty="0" err="1"/>
              <a:t>building</a:t>
            </a:r>
            <a:r>
              <a:rPr lang="pl-PL" dirty="0"/>
              <a:t> and PIRS - 11 </a:t>
            </a:r>
            <a:r>
              <a:rPr lang="pl-PL" dirty="0" err="1"/>
              <a:t>aircraft</a:t>
            </a:r>
            <a:r>
              <a:rPr lang="pl-PL" dirty="0"/>
              <a:t> </a:t>
            </a:r>
            <a:r>
              <a:rPr lang="pl-PL" dirty="0" err="1"/>
              <a:t>stands</a:t>
            </a:r>
            <a:r>
              <a:rPr lang="pl-PL" dirty="0"/>
              <a:t> </a:t>
            </a:r>
            <a:r>
              <a:rPr lang="pl-PL" dirty="0" err="1"/>
              <a:t>around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. 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06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 </a:t>
            </a:r>
            <a:r>
              <a:rPr lang="pl-PL" dirty="0" err="1"/>
              <a:t>regional</a:t>
            </a:r>
            <a:r>
              <a:rPr lang="pl-PL" dirty="0"/>
              <a:t> </a:t>
            </a:r>
            <a:r>
              <a:rPr lang="pl-PL" dirty="0" err="1"/>
              <a:t>airports</a:t>
            </a:r>
            <a:r>
              <a:rPr lang="pl-PL" dirty="0"/>
              <a:t> </a:t>
            </a:r>
            <a:r>
              <a:rPr lang="pl-PL" dirty="0" err="1"/>
              <a:t>struggle</a:t>
            </a:r>
            <a:r>
              <a:rPr lang="pl-PL" dirty="0"/>
              <a:t> </a:t>
            </a:r>
            <a:r>
              <a:rPr lang="pl-PL" dirty="0" err="1"/>
              <a:t>because</a:t>
            </a:r>
            <a:r>
              <a:rPr lang="pl-PL" dirty="0"/>
              <a:t> of </a:t>
            </a:r>
            <a:r>
              <a:rPr lang="pl-PL" dirty="0" err="1"/>
              <a:t>lack</a:t>
            </a:r>
            <a:r>
              <a:rPr lang="pl-PL" dirty="0"/>
              <a:t> of </a:t>
            </a:r>
            <a:r>
              <a:rPr lang="pl-PL" dirty="0" err="1"/>
              <a:t>infrastructure</a:t>
            </a:r>
            <a:r>
              <a:rPr lang="pl-PL" dirty="0"/>
              <a:t>?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05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2C176-007B-23AD-3170-6C75DDE1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563174-8130-5578-F57A-42B5E6581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845BD73-4AA0-9B57-DE67-90E8590E4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PG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3EF763A-1B36-A3B0-0CE6-9988F4FA6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69159-93A8-4400-B893-25F5BEF0D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5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98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11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890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CC49C-0CE8-4228-93C3-B736A97064D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994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04E8E-1289-FE4B-9D04-8B77890D3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B92123B-FE08-5341-B6DC-FB8761772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A1FBB0-7A87-2342-AA15-00359A89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EABBC3-609A-9244-B221-1A521138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98E3BA-EEB7-A14F-9CC0-269E3ACA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53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7018B4-1B0D-8848-986F-95D25D2CD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A1D9EA-329E-9741-8A8F-95C04B71A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C42436-BE2A-3146-8BF8-92B0C623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37B53C-FF67-7C45-A13C-FE2A1B10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DBDDC6-8017-0043-B225-0822F2CC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87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D54F3AD-773C-3342-BEDD-E23A604CC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9429E63-E13C-E54E-B007-05291D7C9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F8EB20B-32F0-9A4E-8D0A-0D9475B7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01CD96-2AE4-AA4E-9293-B3BD6D26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FD8095-F161-D74F-9658-C87A608A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41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0CCC2-8C53-CB51-6BB8-AC5611266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7021D0F-3D3D-812D-75C0-67BA6281A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6B74ED-F2EF-A76A-6A61-0FAFE83A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F22A2A-9E7A-030C-409D-5F39CD7B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134DB7-C257-84F0-FF99-0E25CAD9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1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01E2C8-9668-116E-5EF4-95DBCB97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C36F83-E1C7-30EF-CA52-17100B360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D4A288-92F4-3DA9-A1D7-BE2D55C5E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A38E0C-0DD0-31C4-53B0-34FE7AAF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C851EE-87BA-C3E6-DC1A-F577738D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50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922FB7-D572-8107-39DC-1DBC6FC7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EEC16A-8928-DE51-7F72-CBD9393AD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F53781-F41A-6864-F354-98D6815F6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2995A1-6615-BA43-C901-6FB340D5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B90B94-894D-9D3B-3CCD-B62D7702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58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D01AAA-6ACA-BA4F-AFF5-475A8FEF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3AC954-6584-0637-03EB-A552AD9A2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215D56-8961-DF4A-BDDF-564957C21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B6AE65-BB6F-4448-344D-99B83F1B0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C89CB83-7AAA-E3BC-A7EA-750DC463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6545B6-63F9-30B0-CBCE-C647CA8B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11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E3BD46-2355-6CEA-B4DF-C2D82395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CFA20F-E764-5414-1772-A05A12D5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E8A6493-6DC1-5829-4227-FD7FF8A9E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BFFB44A-5319-9606-7FF1-293D48F8B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51E0719-ECD9-86D2-2348-32163705B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F74953E-F696-CCF1-6690-70257CBA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5B18BF4-D162-7CB2-3E61-31C05D2F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13EA4D8-CD0A-B002-13E4-F9EA2F08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23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F60AC-22E8-3DF6-330D-5BE2E32E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FA47B29-9CBE-C0CE-7DB2-86C3CAFD4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06CBC4B-27D1-25AD-C7FE-BDB40FD4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E10FD21-8399-B2E9-2BD5-5683F972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32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7200A85-D27A-7C66-62A2-42DA1B5E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C0B1990-F5F8-0C53-C30E-5A9A34B6A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BFF0AE8-8D6E-2981-3830-D88FAC96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6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93307F-AAD9-D047-E342-5B0BE329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72B346-D457-51A4-E9DB-791A81C3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C39B73-0A38-CC08-FDBB-4999AA22C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DD916E3-C9E0-B8A3-BEAC-A93370A8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F303F55-11E1-C735-805E-73A2F8CF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112FC4-177C-BC45-3DA7-67926593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3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1E7DE0-88E3-474C-AE6A-3BC26E3E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D7DC9E-F70B-C841-A88A-9E7862790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F5CE25-E730-A442-ADD5-740AF6B0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176B25-6360-AE49-882C-98B14E79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2AE43F-9D90-4B40-BFAA-7E7F13AE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484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B6087D-EEBA-FE5F-3566-0B70CC1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2C7A618-0499-B5CD-16C2-42FFA1842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24DD7F-E998-7F9C-75E1-D3EBF7A23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C7A853D-9BBF-53E4-4AA9-280AA99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AE9CF6-499F-F0BC-E5DD-2D02E27D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85B0C16-4744-CFAC-1CCB-C83C2584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9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90695-F6CE-A268-5442-83719C3A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9E36922-10B4-2B98-24D1-19F7641F9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F6400A-0965-0B02-E239-D1CF95B5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4E4821-6F41-B888-4862-84C01D8D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6A9A326-15A2-4CA5-A171-5CF6B851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4AC950E-7DF3-7603-0958-0FEE4E953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E38F3EE-924B-45B8-EB36-6C8E117AD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0DC1BE-2A28-C167-720B-104850EAC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98F4BB-5ED6-F73D-AD05-8D1618DD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4B679E-2FC5-3BB5-E35B-63DCD106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8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6B0A92-A721-CF46-91FA-D7ECB784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292B58-AC48-0D46-800B-0A6FECD13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C2CC39-6F01-D446-9A23-851E9267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D5A265-F5F0-3146-9623-AB464CFF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305C7A-84F9-2C4D-B338-4365BCEC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27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8F0BF7-F358-7B42-BAE6-63D3BCAD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E3E796-E989-E74A-89C7-BB3AB5FC2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20C5F51-F4B1-1440-86DF-54CA255C4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578273-0A50-E642-8934-45A17FFB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E7A1525-9E24-0948-8CBA-1228574D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DF2F85-F41F-E044-AF97-F33872FC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98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1CB75F-C368-944C-9E42-D48B94A5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E2A7D0F-0184-3C40-AC8B-FDB3050A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2D30B6-3AAC-1044-A951-6C3279E4F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E2FDB51-933E-9641-A800-1A2703046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C46B0A-D8FF-0540-889C-181186EFB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ABEDABF-7B44-7444-9AD8-CF11A48B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86A12F5-5703-4845-974F-FCB60F05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C3C2C8D-8827-9944-A48D-8248D2ED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771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1861E6-430F-B74C-B626-AF3B7544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1E39EDD-8555-1841-A023-B0A0B91D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5FA4A3F-CFD3-874F-935B-BE07BAEF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EE06958-6659-2C4C-9D28-7C8BCF5B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57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AC8F955-8B3F-3947-A045-988BCA2D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10B9479-9315-2B44-B46B-B16494B0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11DFCAF-9753-ED4B-93D1-E7EEA407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41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D6EAFC-8D54-1A49-8826-5CB0E19F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2BD085-C63C-B949-B86D-D0966D24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3B2DF34-6F26-084E-BD4D-B5200596B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3202792-5D94-984D-ADE3-D66623E6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DAFF4D6-DD3C-7A4E-A229-F9908761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944120E-C4EA-1148-92D8-EAD0BB76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76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C24F24-07D1-D544-9A6E-41DC29D9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2A50726-A348-1F49-BB78-4A27BADD3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9" indent="0">
              <a:buNone/>
              <a:defRPr sz="2800"/>
            </a:lvl2pPr>
            <a:lvl3pPr marL="914358" indent="0">
              <a:buNone/>
              <a:defRPr sz="2400"/>
            </a:lvl3pPr>
            <a:lvl4pPr marL="1371536" indent="0">
              <a:buNone/>
              <a:defRPr sz="2000"/>
            </a:lvl4pPr>
            <a:lvl5pPr marL="1828715" indent="0">
              <a:buNone/>
              <a:defRPr sz="2000"/>
            </a:lvl5pPr>
            <a:lvl6pPr marL="2285894" indent="0">
              <a:buNone/>
              <a:defRPr sz="2000"/>
            </a:lvl6pPr>
            <a:lvl7pPr marL="2743073" indent="0">
              <a:buNone/>
              <a:defRPr sz="2000"/>
            </a:lvl7pPr>
            <a:lvl8pPr marL="3200252" indent="0">
              <a:buNone/>
              <a:defRPr sz="2000"/>
            </a:lvl8pPr>
            <a:lvl9pPr marL="365743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1813F9-FA4D-9449-B773-88CBA6CE8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7D50393-155E-BF45-BDFF-8BDBCADD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93C741D-4B60-2146-BAB9-20BC9155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ADFAED-2110-ED47-BEF7-E6DF0109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48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8DD4351-FBBD-974D-A659-6094E9F8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A7B3BD-D6BE-EA4E-855A-AAD52552D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835352-0363-DA4F-B01E-C5F75B322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6A736-F036-0D47-99D5-5F6FB89D7FDD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5F2743-EAA1-1643-8775-48CDD3E1C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454340-2A1F-8949-81FA-20AF92CB7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9CE75-1B38-FB4F-94B5-D97AFCFDC4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485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5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8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7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6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5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3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39ED25C-D6A7-F0CA-BA60-61E1F1B7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50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895AE7-9BD7-76A4-51BB-C9330F345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367DC14-5A38-E65A-1549-C55ACD013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F882AB-B243-4EB8-95A3-7D00846B90A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AFB791-94F8-1A5C-87E4-3F5AFBB58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B347A6-4184-3A02-7E8B-0B00FF24A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53C75F-46DE-4D81-A4BD-1277E91E84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1" descr="A blue triangle with black background&#10;&#10;AI-generated content may be incorrect.">
            <a:extLst>
              <a:ext uri="{FF2B5EF4-FFF2-40B4-BE49-F238E27FC236}">
                <a16:creationId xmlns:a16="http://schemas.microsoft.com/office/drawing/2014/main" id="{DBEC4069-D325-2A38-347C-E5704E2406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87" y="5479336"/>
            <a:ext cx="1286403" cy="1395253"/>
          </a:xfrm>
          <a:prstGeom prst="rect">
            <a:avLst/>
          </a:prstGeom>
        </p:spPr>
      </p:pic>
      <p:pic>
        <p:nvPicPr>
          <p:cNvPr id="9" name="Picture 1" descr="A purple triangle with black background&#10;&#10;AI-generated content may be incorrect.">
            <a:extLst>
              <a:ext uri="{FF2B5EF4-FFF2-40B4-BE49-F238E27FC236}">
                <a16:creationId xmlns:a16="http://schemas.microsoft.com/office/drawing/2014/main" id="{DD9C0435-B0AC-7BE4-DBDC-761058AB17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61"/>
          <a:stretch/>
        </p:blipFill>
        <p:spPr>
          <a:xfrm>
            <a:off x="8974590" y="5953942"/>
            <a:ext cx="2440829" cy="904058"/>
          </a:xfrm>
          <a:prstGeom prst="rect">
            <a:avLst/>
          </a:prstGeom>
        </p:spPr>
      </p:pic>
      <p:pic>
        <p:nvPicPr>
          <p:cNvPr id="10" name="Picture 2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EC61ABC9-8779-BAFC-77EC-7F9F7DAA77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6360">
            <a:off x="11349877" y="4163281"/>
            <a:ext cx="977256" cy="1028498"/>
          </a:xfrm>
          <a:prstGeom prst="rect">
            <a:avLst/>
          </a:prstGeom>
        </p:spPr>
      </p:pic>
      <p:pic>
        <p:nvPicPr>
          <p:cNvPr id="11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94A7EB8-2C1F-286D-AABE-0690AD8926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08" y="365126"/>
            <a:ext cx="1846183" cy="639064"/>
          </a:xfrm>
          <a:prstGeom prst="rect">
            <a:avLst/>
          </a:prstGeom>
        </p:spPr>
      </p:pic>
      <p:pic>
        <p:nvPicPr>
          <p:cNvPr id="7" name="Picture 15" descr="A red triangle with black background&#10;&#10;AI-generated content may be incorrect.">
            <a:extLst>
              <a:ext uri="{FF2B5EF4-FFF2-40B4-BE49-F238E27FC236}">
                <a16:creationId xmlns:a16="http://schemas.microsoft.com/office/drawing/2014/main" id="{19FD1D9D-F2ED-ABB1-1DB6-E1072048CC5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8" r="-1"/>
          <a:stretch/>
        </p:blipFill>
        <p:spPr>
          <a:xfrm rot="10800000">
            <a:off x="10596135" y="4652728"/>
            <a:ext cx="1286403" cy="12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2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030A0"/>
        </a:buClr>
        <a:buFont typeface="Aptos" panose="020B0004020202020204" pitchFamily="34" charset="0"/>
        <a:buChar char="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ptos" panose="020B0004020202020204" pitchFamily="34" charset="0"/>
        <a:buChar char="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ptos" panose="020B0004020202020204" pitchFamily="34" charset="0"/>
        <a:buChar char="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ptos" panose="020B0004020202020204" pitchFamily="34" charset="0"/>
        <a:buChar char="↗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ptos" panose="020B0004020202020204" pitchFamily="34" charset="0"/>
        <a:buChar char="↗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7.png"/><Relationship Id="rId10" Type="http://schemas.microsoft.com/office/2007/relationships/diagramDrawing" Target="../diagrams/drawing2.xml"/><Relationship Id="rId4" Type="http://schemas.openxmlformats.org/officeDocument/2006/relationships/image" Target="../media/image35.png"/><Relationship Id="rId9" Type="http://schemas.openxmlformats.org/officeDocument/2006/relationships/diagramColors" Target="../diagrams/colors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21F1690-5A17-F648-B567-1B6106F4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" y="4819871"/>
            <a:ext cx="11090358" cy="203812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D4747B9-DB4D-2E4B-AAE3-F6D496130415}"/>
              </a:ext>
            </a:extLst>
          </p:cNvPr>
          <p:cNvSpPr txBox="1"/>
          <p:nvPr/>
        </p:nvSpPr>
        <p:spPr>
          <a:xfrm>
            <a:off x="2623674" y="3909065"/>
            <a:ext cx="72318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8"/>
            <a:r>
              <a:rPr lang="pl-PL" sz="2000" b="1" dirty="0">
                <a:solidFill>
                  <a:prstClr val="white"/>
                </a:solidFill>
                <a:latin typeface="Century Gothic Pro" panose="020B0502020202020204" pitchFamily="34" charset="0"/>
              </a:rPr>
              <a:t>Grzegorz Tuszyński</a:t>
            </a:r>
          </a:p>
          <a:p>
            <a:pPr algn="ctr" defTabSz="914358"/>
            <a:r>
              <a:rPr lang="pl-PL" sz="2000" dirty="0" err="1">
                <a:solidFill>
                  <a:prstClr val="white"/>
                </a:solidFill>
                <a:latin typeface="Century Gothic Pro" panose="020B0502020202020204" pitchFamily="34" charset="0"/>
              </a:rPr>
              <a:t>Director</a:t>
            </a:r>
            <a:r>
              <a:rPr lang="pl-PL" sz="2000" dirty="0">
                <a:solidFill>
                  <a:prstClr val="white"/>
                </a:solidFill>
                <a:latin typeface="Century Gothic Pro" panose="020B0502020202020204" pitchFamily="34" charset="0"/>
              </a:rPr>
              <a:t>, </a:t>
            </a:r>
            <a:r>
              <a:rPr lang="pl-PL" sz="2000" dirty="0" err="1">
                <a:solidFill>
                  <a:prstClr val="white"/>
                </a:solidFill>
                <a:latin typeface="Century Gothic Pro" panose="020B0502020202020204" pitchFamily="34" charset="0"/>
              </a:rPr>
              <a:t>Warsaw</a:t>
            </a:r>
            <a:r>
              <a:rPr lang="pl-PL" sz="2000" dirty="0">
                <a:solidFill>
                  <a:prstClr val="white"/>
                </a:solidFill>
                <a:latin typeface="Century Gothic Pro" panose="020B0502020202020204" pitchFamily="34" charset="0"/>
              </a:rPr>
              <a:t>-Radom </a:t>
            </a:r>
            <a:r>
              <a:rPr lang="pl-PL" sz="2000" dirty="0" err="1">
                <a:solidFill>
                  <a:prstClr val="white"/>
                </a:solidFill>
                <a:latin typeface="Century Gothic Pro" panose="020B0502020202020204" pitchFamily="34" charset="0"/>
              </a:rPr>
              <a:t>Airport</a:t>
            </a:r>
            <a:r>
              <a:rPr lang="pl-PL" sz="2000" dirty="0">
                <a:solidFill>
                  <a:prstClr val="white"/>
                </a:solidFill>
                <a:latin typeface="Century Gothic Pro" panose="020B0502020202020204" pitchFamily="34" charset="0"/>
              </a:rPr>
              <a:t>,</a:t>
            </a:r>
          </a:p>
          <a:p>
            <a:pPr algn="ctr" defTabSz="914358"/>
            <a:r>
              <a:rPr lang="pl-PL" sz="2000" dirty="0" err="1">
                <a:solidFill>
                  <a:prstClr val="white"/>
                </a:solidFill>
                <a:latin typeface="Century Gothic Pro" panose="020B0502020202020204" pitchFamily="34" charset="0"/>
              </a:rPr>
              <a:t>MSc</a:t>
            </a:r>
            <a:r>
              <a:rPr lang="pl-PL" sz="2000" dirty="0">
                <a:solidFill>
                  <a:prstClr val="white"/>
                </a:solidFill>
                <a:latin typeface="Century Gothic Pro" panose="020B0502020202020204" pitchFamily="34" charset="0"/>
              </a:rPr>
              <a:t> (</a:t>
            </a:r>
            <a:r>
              <a:rPr lang="pl-PL" sz="2000" dirty="0" err="1">
                <a:solidFill>
                  <a:prstClr val="white"/>
                </a:solidFill>
                <a:latin typeface="Century Gothic Pro" panose="020B0502020202020204" pitchFamily="34" charset="0"/>
              </a:rPr>
              <a:t>Aerospace</a:t>
            </a:r>
            <a:r>
              <a:rPr lang="pl-PL" sz="2000" dirty="0">
                <a:solidFill>
                  <a:prstClr val="white"/>
                </a:solidFill>
                <a:latin typeface="Century Gothic Pro" panose="020B0502020202020204" pitchFamily="34" charset="0"/>
              </a:rPr>
              <a:t> Engineering), MBA </a:t>
            </a:r>
          </a:p>
          <a:p>
            <a:pPr algn="ctr" defTabSz="914358"/>
            <a:endParaRPr lang="pl-PL" sz="2000" dirty="0">
              <a:solidFill>
                <a:prstClr val="white"/>
              </a:solidFill>
              <a:latin typeface="Century Gothic Pro" panose="020B0502020202020204" pitchFamily="34" charset="0"/>
            </a:endParaRPr>
          </a:p>
          <a:p>
            <a:pPr algn="ctr" defTabSz="914358"/>
            <a:r>
              <a:rPr lang="pl-PL" sz="2000" dirty="0">
                <a:solidFill>
                  <a:prstClr val="white"/>
                </a:solidFill>
              </a:rPr>
              <a:t>ACI EUROPE </a:t>
            </a:r>
            <a:r>
              <a:rPr lang="pl-PL" sz="2000" dirty="0" err="1">
                <a:solidFill>
                  <a:prstClr val="white"/>
                </a:solidFill>
              </a:rPr>
              <a:t>Regional</a:t>
            </a:r>
            <a:r>
              <a:rPr lang="pl-PL" sz="2000" dirty="0">
                <a:solidFill>
                  <a:prstClr val="white"/>
                </a:solidFill>
              </a:rPr>
              <a:t> Airports Conference &amp; </a:t>
            </a:r>
            <a:r>
              <a:rPr lang="pl-PL" sz="2000" dirty="0" err="1">
                <a:solidFill>
                  <a:prstClr val="white"/>
                </a:solidFill>
              </a:rPr>
              <a:t>Exhibition</a:t>
            </a:r>
            <a:r>
              <a:rPr lang="pl-PL" sz="2000" dirty="0">
                <a:solidFill>
                  <a:prstClr val="white"/>
                </a:solidFill>
              </a:rPr>
              <a:t> 2026, </a:t>
            </a:r>
            <a:r>
              <a:rPr lang="pl-PL" sz="2000" dirty="0" err="1">
                <a:solidFill>
                  <a:prstClr val="white"/>
                </a:solidFill>
              </a:rPr>
              <a:t>Torino</a:t>
            </a:r>
            <a:endParaRPr lang="pl-PL" sz="2000" dirty="0">
              <a:solidFill>
                <a:prstClr val="white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7A2FBAF-F7BE-9FDE-78BF-AF151111A424}"/>
              </a:ext>
            </a:extLst>
          </p:cNvPr>
          <p:cNvSpPr txBox="1"/>
          <p:nvPr/>
        </p:nvSpPr>
        <p:spPr>
          <a:xfrm>
            <a:off x="649153" y="1317719"/>
            <a:ext cx="11180896" cy="2207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EC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Warsaw</a:t>
            </a:r>
            <a:r>
              <a:rPr lang="pl-PL" sz="3200" b="1" dirty="0">
                <a:solidFill>
                  <a:srgbClr val="FEC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200" b="1" dirty="0">
                <a:solidFill>
                  <a:srgbClr val="FEC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Radom Airport</a:t>
            </a:r>
            <a:br>
              <a:rPr lang="en-US" sz="3200" b="1" dirty="0">
                <a:solidFill>
                  <a:srgbClr val="FEC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FEC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a Regional Airport Ecosystem:</a:t>
            </a:r>
            <a:br>
              <a:rPr lang="en-US" sz="3200" b="1" dirty="0">
                <a:solidFill>
                  <a:srgbClr val="FEC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i="1" dirty="0">
                <a:solidFill>
                  <a:srgbClr val="FEC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Retail Innovation and Workforce Development</a:t>
            </a:r>
            <a:endParaRPr lang="pl-PL" sz="3200" i="1" dirty="0">
              <a:solidFill>
                <a:srgbClr val="FEC8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5729E678-847B-1FB5-8482-FCAD2FC35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81" y="5771958"/>
            <a:ext cx="2678263" cy="63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4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E3E52-DA25-4422-D533-6B2EC7CC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072" y="596619"/>
            <a:ext cx="3803248" cy="1325563"/>
          </a:xfrm>
        </p:spPr>
        <p:txBody>
          <a:bodyPr/>
          <a:lstStyle/>
          <a:p>
            <a:r>
              <a:rPr lang="pl-PL" dirty="0" err="1"/>
              <a:t>Does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work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6AC4BD-7959-E21C-5A33-575D3869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4644" y="1483271"/>
            <a:ext cx="4839400" cy="3531181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But beyond revenue, it also builds something equally important:</a:t>
            </a:r>
            <a:endParaRPr lang="pl-PL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br>
              <a:rPr lang="en-US" dirty="0"/>
            </a:br>
            <a:r>
              <a:rPr lang="en-US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early engagement with future generations interested in aviation.</a:t>
            </a:r>
          </a:p>
        </p:txBody>
      </p:sp>
      <p:pic>
        <p:nvPicPr>
          <p:cNvPr id="5" name="Obraz 4" descr="Obraz zawierający tekst, budynek, sztuka&#10;&#10;Opis wygenerowany automatycznie">
            <a:extLst>
              <a:ext uri="{FF2B5EF4-FFF2-40B4-BE49-F238E27FC236}">
                <a16:creationId xmlns:a16="http://schemas.microsoft.com/office/drawing/2014/main" id="{185E68CD-230B-723F-7019-E6D5D87AD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8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579CF-6D0A-CAFA-6A1E-33F16884E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E0DAF1-BD1C-6D59-F816-48F13A19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43" y="326188"/>
            <a:ext cx="10102273" cy="1325563"/>
          </a:xfrm>
        </p:spPr>
        <p:txBody>
          <a:bodyPr>
            <a:normAutofit/>
          </a:bodyPr>
          <a:lstStyle/>
          <a:p>
            <a:pPr algn="just"/>
            <a:r>
              <a:rPr lang="pl-PL" sz="3600" b="0" dirty="0"/>
              <a:t>It </a:t>
            </a:r>
            <a:r>
              <a:rPr lang="pl-PL" sz="3600" b="0" dirty="0" err="1"/>
              <a:t>is</a:t>
            </a:r>
            <a:r>
              <a:rPr lang="pl-PL" sz="3600" b="0" dirty="0"/>
              <a:t> </a:t>
            </a:r>
            <a:r>
              <a:rPr lang="pl-PL" sz="3600" b="0" dirty="0" err="1"/>
              <a:t>visible</a:t>
            </a:r>
            <a:r>
              <a:rPr lang="pl-PL" sz="3600" b="0" dirty="0"/>
              <a:t> in </a:t>
            </a:r>
            <a:r>
              <a:rPr lang="pl-PL" sz="3600" b="0" dirty="0" err="1"/>
              <a:t>local</a:t>
            </a:r>
            <a:r>
              <a:rPr lang="pl-PL" sz="3600" b="0" dirty="0"/>
              <a:t> media (radio, TV) as </a:t>
            </a:r>
            <a:r>
              <a:rPr lang="pl-PL" sz="3600" b="0" dirty="0" err="1"/>
              <a:t>well</a:t>
            </a:r>
            <a:r>
              <a:rPr lang="pl-PL" sz="3600" b="0" dirty="0"/>
              <a:t> as </a:t>
            </a:r>
            <a:r>
              <a:rPr lang="pl-PL" sz="3600" b="0" dirty="0" err="1"/>
              <a:t>variety</a:t>
            </a:r>
            <a:r>
              <a:rPr lang="pl-PL" sz="3600" b="0" dirty="0"/>
              <a:t> of </a:t>
            </a:r>
            <a:r>
              <a:rPr lang="pl-PL" sz="3600" b="0" dirty="0" err="1"/>
              <a:t>themed</a:t>
            </a:r>
            <a:r>
              <a:rPr lang="pl-PL" sz="3600" b="0" dirty="0"/>
              <a:t> </a:t>
            </a:r>
            <a:r>
              <a:rPr lang="pl-PL" sz="3600" b="0" dirty="0" err="1"/>
              <a:t>picknics</a:t>
            </a:r>
            <a:r>
              <a:rPr lang="pl-PL" sz="3600" b="0" dirty="0"/>
              <a:t>, </a:t>
            </a:r>
            <a:r>
              <a:rPr lang="pl-PL" sz="3600" b="0" dirty="0" err="1"/>
              <a:t>different</a:t>
            </a:r>
            <a:r>
              <a:rPr lang="pl-PL" sz="3600" b="0" dirty="0"/>
              <a:t> </a:t>
            </a:r>
            <a:r>
              <a:rPr lang="pl-PL" sz="3600" b="0" dirty="0" err="1"/>
              <a:t>airports</a:t>
            </a:r>
            <a:r>
              <a:rPr lang="pl-PL" sz="3600" b="0" dirty="0"/>
              <a:t>, and </a:t>
            </a:r>
            <a:r>
              <a:rPr lang="pl-PL" sz="3600" b="0" dirty="0" err="1"/>
              <a:t>workshops</a:t>
            </a:r>
            <a:r>
              <a:rPr lang="pl-PL" sz="3600" b="0" dirty="0"/>
              <a:t> </a:t>
            </a:r>
          </a:p>
        </p:txBody>
      </p:sp>
      <p:pic>
        <p:nvPicPr>
          <p:cNvPr id="4" name="Picture 4" descr="Nasz nowy dom - oficjalna strona programu - Polsatcafe.pl">
            <a:extLst>
              <a:ext uri="{FF2B5EF4-FFF2-40B4-BE49-F238E27FC236}">
                <a16:creationId xmlns:a16="http://schemas.microsoft.com/office/drawing/2014/main" id="{C9510FA6-6233-EFD4-D2CE-A5BE7414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88" y="1623226"/>
            <a:ext cx="1999436" cy="112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że być zdjęciem przedstawiającym 5 osób, skuter i tekst">
            <a:extLst>
              <a:ext uri="{FF2B5EF4-FFF2-40B4-BE49-F238E27FC236}">
                <a16:creationId xmlns:a16="http://schemas.microsoft.com/office/drawing/2014/main" id="{596839A9-6B2F-C552-6871-480EC15B3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34" y="2886499"/>
            <a:ext cx="1966189" cy="14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VP3 Warszawa (@TVP3Warszawa) / X">
            <a:extLst>
              <a:ext uri="{FF2B5EF4-FFF2-40B4-BE49-F238E27FC236}">
                <a16:creationId xmlns:a16="http://schemas.microsoft.com/office/drawing/2014/main" id="{CD6E129E-8C56-5E33-1732-274151ADA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2" b="18340"/>
          <a:stretch>
            <a:fillRect/>
          </a:stretch>
        </p:blipFill>
        <p:spPr bwMode="auto">
          <a:xfrm>
            <a:off x="5161403" y="5466749"/>
            <a:ext cx="2345935" cy="14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że być zdjęciem przedstawiającym 2 osoby i tekst „12 CLD Dobrego dnia 16:38”">
            <a:extLst>
              <a:ext uri="{FF2B5EF4-FFF2-40B4-BE49-F238E27FC236}">
                <a16:creationId xmlns:a16="http://schemas.microsoft.com/office/drawing/2014/main" id="{A1948739-A31E-D5E6-0791-E0614512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31" y="4344014"/>
            <a:ext cx="2143569" cy="11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dio Eska | e-ter.pl">
            <a:extLst>
              <a:ext uri="{FF2B5EF4-FFF2-40B4-BE49-F238E27FC236}">
                <a16:creationId xmlns:a16="http://schemas.microsoft.com/office/drawing/2014/main" id="{9DB2DC20-7839-315E-6D55-F7BA0439E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20" y="4982118"/>
            <a:ext cx="1530415" cy="96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Obraz zawierający ubrania, osoba, rysowanie, Akcesoria modowe&#10;&#10;Zawartość wygenerowana przez AI może być niepoprawna.">
            <a:extLst>
              <a:ext uri="{FF2B5EF4-FFF2-40B4-BE49-F238E27FC236}">
                <a16:creationId xmlns:a16="http://schemas.microsoft.com/office/drawing/2014/main" id="{3E7A4F73-C5CD-59FA-7311-18017F53DA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746" r="17460" b="4563"/>
          <a:stretch>
            <a:fillRect/>
          </a:stretch>
        </p:blipFill>
        <p:spPr>
          <a:xfrm>
            <a:off x="2594127" y="4172269"/>
            <a:ext cx="2612153" cy="26857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Obraz 9" descr="Obraz zawierający ubrania, Ludzka twarz, osoba, kobieta&#10;&#10;Zawartość wygenerowana przez AI może być niepoprawna.">
            <a:extLst>
              <a:ext uri="{FF2B5EF4-FFF2-40B4-BE49-F238E27FC236}">
                <a16:creationId xmlns:a16="http://schemas.microsoft.com/office/drawing/2014/main" id="{FEF841C5-75C5-34C4-58C0-06774450BC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014" t="22222" r="1363" b="8174"/>
          <a:stretch>
            <a:fillRect/>
          </a:stretch>
        </p:blipFill>
        <p:spPr>
          <a:xfrm>
            <a:off x="5298231" y="1703465"/>
            <a:ext cx="2209108" cy="25371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34">
            <a:extLst>
              <a:ext uri="{FF2B5EF4-FFF2-40B4-BE49-F238E27FC236}">
                <a16:creationId xmlns:a16="http://schemas.microsoft.com/office/drawing/2014/main" id="{AB9B4FAA-3119-CC68-4D0F-CBC46F306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074" y="1703465"/>
            <a:ext cx="2242102" cy="2418661"/>
          </a:xfrm>
          <a:prstGeom prst="rect">
            <a:avLst/>
          </a:prstGeom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650E7C83-5373-D97F-B82D-6D9ADCE0B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4127" y="1690688"/>
            <a:ext cx="2641006" cy="2431438"/>
          </a:xfrm>
          <a:prstGeom prst="rect">
            <a:avLst/>
          </a:prstGeom>
        </p:spPr>
      </p:pic>
      <p:pic>
        <p:nvPicPr>
          <p:cNvPr id="15" name="Obraz 14" descr="Obraz zawierający na wolnym powietrzu, trawa, niebo, ubrania&#10;&#10;Zawartość wygenerowana przez AI może być niepoprawna.">
            <a:extLst>
              <a:ext uri="{FF2B5EF4-FFF2-40B4-BE49-F238E27FC236}">
                <a16:creationId xmlns:a16="http://schemas.microsoft.com/office/drawing/2014/main" id="{8472AC4C-ABEC-DA0C-D305-8CEE4F262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4" y="4172269"/>
            <a:ext cx="2242101" cy="28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E3E52-DA25-4422-D533-6B2EC7CC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720" y="2476850"/>
            <a:ext cx="5964572" cy="1325563"/>
          </a:xfrm>
        </p:spPr>
        <p:txBody>
          <a:bodyPr/>
          <a:lstStyle/>
          <a:p>
            <a:r>
              <a:rPr lang="en-US" dirty="0"/>
              <a:t>Fly</a:t>
            </a:r>
            <a:r>
              <a:rPr lang="pl-PL" dirty="0"/>
              <a:t>P</a:t>
            </a:r>
            <a:r>
              <a:rPr lang="en-US" dirty="0"/>
              <a:t>ort brings people to the airport</a:t>
            </a:r>
            <a:r>
              <a:rPr lang="pl-PL" dirty="0"/>
              <a:t> …</a:t>
            </a:r>
          </a:p>
        </p:txBody>
      </p:sp>
      <p:pic>
        <p:nvPicPr>
          <p:cNvPr id="4" name="Obraz 3" descr="Obraz zawierający budynek, stal, sufit, w pomieszczeniu&#10;&#10;Opis wygenerowany automatycznie">
            <a:extLst>
              <a:ext uri="{FF2B5EF4-FFF2-40B4-BE49-F238E27FC236}">
                <a16:creationId xmlns:a16="http://schemas.microsoft.com/office/drawing/2014/main" id="{AB7D2F57-3E27-4180-0427-E4CBB1947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E3E52-DA25-4422-D533-6B2EC7CC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237" y="2477730"/>
            <a:ext cx="6807763" cy="1602307"/>
          </a:xfrm>
        </p:spPr>
        <p:txBody>
          <a:bodyPr anchor="ctr">
            <a:normAutofit/>
          </a:bodyPr>
          <a:lstStyle/>
          <a:p>
            <a:r>
              <a:rPr lang="pl-PL" sz="2800" dirty="0"/>
              <a:t>… </a:t>
            </a:r>
            <a:r>
              <a:rPr lang="en-US" sz="2800" dirty="0"/>
              <a:t>but the </a:t>
            </a:r>
            <a:r>
              <a:rPr lang="pl-PL" sz="2800" dirty="0" err="1"/>
              <a:t>next</a:t>
            </a:r>
            <a:r>
              <a:rPr lang="en-US" sz="2800" dirty="0"/>
              <a:t> question is:</a:t>
            </a:r>
            <a:br>
              <a:rPr lang="pl-PL" sz="2800" dirty="0"/>
            </a:br>
            <a:br>
              <a:rPr lang="pl-PL" sz="2800" dirty="0"/>
            </a:br>
            <a:r>
              <a:rPr lang="en-US" sz="2800" i="1" u="sng" dirty="0"/>
              <a:t>how do we turn that interest into skills?</a:t>
            </a:r>
            <a:endParaRPr lang="pl-PL" sz="2800" i="1" u="sng" dirty="0"/>
          </a:p>
        </p:txBody>
      </p:sp>
      <p:pic>
        <p:nvPicPr>
          <p:cNvPr id="5" name="Obraz 4" descr="Obraz zawierający ubrania, na wolnym powietrzu, osoba, schody&#10;&#10;Opis wygenerowany automatycznie">
            <a:extLst>
              <a:ext uri="{FF2B5EF4-FFF2-40B4-BE49-F238E27FC236}">
                <a16:creationId xmlns:a16="http://schemas.microsoft.com/office/drawing/2014/main" id="{DBC58844-AC23-7ED6-DEB8-E6DDC7481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450" y="6258357"/>
            <a:ext cx="6305550" cy="599643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73974" cy="709127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" y="6014675"/>
            <a:ext cx="2731181" cy="64282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464E7DC-F88A-477A-4C29-FB186A301ED5}"/>
              </a:ext>
            </a:extLst>
          </p:cNvPr>
          <p:cNvSpPr txBox="1"/>
          <p:nvPr/>
        </p:nvSpPr>
        <p:spPr>
          <a:xfrm>
            <a:off x="501058" y="2231258"/>
            <a:ext cx="81316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</a:rPr>
              <a:t>T</a:t>
            </a:r>
            <a:r>
              <a:rPr lang="en-US" sz="2400" dirty="0">
                <a:solidFill>
                  <a:prstClr val="white"/>
                </a:solidFill>
              </a:rPr>
              <a:t>he shortage of skilled aviation personnel is not a local issue</a:t>
            </a:r>
            <a:r>
              <a:rPr lang="pl-PL" sz="2400" dirty="0">
                <a:solidFill>
                  <a:prstClr val="white"/>
                </a:solidFill>
              </a:rPr>
              <a:t>.</a:t>
            </a:r>
          </a:p>
          <a:p>
            <a:pPr algn="just"/>
            <a:endParaRPr lang="pl-PL" sz="2400" dirty="0">
              <a:solidFill>
                <a:prstClr val="white"/>
              </a:solidFill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t is a systemic challenge affecting the entire aviation sector</a:t>
            </a:r>
            <a:r>
              <a:rPr lang="pl-PL" sz="2400" dirty="0">
                <a:solidFill>
                  <a:prstClr val="white"/>
                </a:solidFill>
              </a:rPr>
              <a:t> – </a:t>
            </a:r>
            <a:r>
              <a:rPr lang="en-US" sz="2400" dirty="0">
                <a:solidFill>
                  <a:prstClr val="white"/>
                </a:solidFill>
              </a:rPr>
              <a:t>across airports, ground handling, and</a:t>
            </a:r>
            <a:r>
              <a:rPr lang="pl-PL" sz="2400" dirty="0">
                <a:solidFill>
                  <a:prstClr val="white"/>
                </a:solidFill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operations.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B41417E-5A10-FB92-973B-FCE6CD9EB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380" y="146819"/>
            <a:ext cx="3333733" cy="218276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7340191-468C-B7FC-0BF2-5F54EA43C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380" y="2379074"/>
            <a:ext cx="3338620" cy="38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1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5871" y="6013901"/>
            <a:ext cx="8876129" cy="844099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5778" cy="867747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48" y="100417"/>
            <a:ext cx="2731181" cy="64282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464E7DC-F88A-477A-4C29-FB186A301ED5}"/>
              </a:ext>
            </a:extLst>
          </p:cNvPr>
          <p:cNvSpPr txBox="1"/>
          <p:nvPr/>
        </p:nvSpPr>
        <p:spPr>
          <a:xfrm>
            <a:off x="6736702" y="1917330"/>
            <a:ext cx="52684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prstClr val="white"/>
                </a:solidFill>
              </a:rPr>
              <a:t>And the problem is not only lack of people</a:t>
            </a:r>
            <a:r>
              <a:rPr lang="pl-PL" sz="2400" dirty="0">
                <a:solidFill>
                  <a:prstClr val="white"/>
                </a:solidFill>
              </a:rPr>
              <a:t> – </a:t>
            </a:r>
            <a:r>
              <a:rPr lang="en-US" sz="2400" dirty="0">
                <a:solidFill>
                  <a:prstClr val="white"/>
                </a:solidFill>
              </a:rPr>
              <a:t>but the gap between education and real airport operations.</a:t>
            </a:r>
            <a:endParaRPr lang="pl-PL" sz="2400" dirty="0">
              <a:solidFill>
                <a:prstClr val="white"/>
              </a:solidFill>
            </a:endParaRPr>
          </a:p>
          <a:p>
            <a:pPr algn="just"/>
            <a:endParaRPr lang="pl-PL" sz="2400" dirty="0">
              <a:solidFill>
                <a:prstClr val="white"/>
              </a:solidFill>
            </a:endParaRPr>
          </a:p>
          <a:p>
            <a:pPr algn="just"/>
            <a:endParaRPr lang="pl-PL" sz="2400" dirty="0">
              <a:solidFill>
                <a:prstClr val="white"/>
              </a:solidFill>
            </a:endParaRPr>
          </a:p>
          <a:p>
            <a:pPr algn="just"/>
            <a:r>
              <a:rPr lang="en-US" sz="2400" b="1" dirty="0">
                <a:solidFill>
                  <a:prstClr val="white"/>
                </a:solidFill>
              </a:rPr>
              <a:t>This is why we created the </a:t>
            </a:r>
            <a:r>
              <a:rPr lang="pl-PL" sz="2400" b="1" dirty="0" err="1">
                <a:solidFill>
                  <a:prstClr val="white"/>
                </a:solidFill>
              </a:rPr>
              <a:t>Industry</a:t>
            </a:r>
            <a:r>
              <a:rPr lang="pl-PL" sz="2400" b="1" dirty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Skills Centre for Airport Operations in Radom.</a:t>
            </a:r>
          </a:p>
        </p:txBody>
      </p:sp>
      <p:pic>
        <p:nvPicPr>
          <p:cNvPr id="6" name="Obraz 5" descr="Obraz zawierający w pomieszczeniu, tekst, meble, krzesło&#10;&#10;Opis wygenerowany automatycznie">
            <a:extLst>
              <a:ext uri="{FF2B5EF4-FFF2-40B4-BE49-F238E27FC236}">
                <a16:creationId xmlns:a16="http://schemas.microsoft.com/office/drawing/2014/main" id="{C98AF9A0-7ECD-F76B-8E41-FF1C41708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371"/>
            <a:ext cx="6444343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55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450" y="6258357"/>
            <a:ext cx="6305550" cy="599643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71184" cy="699374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136516"/>
            <a:ext cx="2731181" cy="6428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F20E783-93B7-6339-C23D-A94D384F83D7}"/>
              </a:ext>
            </a:extLst>
          </p:cNvPr>
          <p:cNvSpPr txBox="1"/>
          <p:nvPr/>
        </p:nvSpPr>
        <p:spPr>
          <a:xfrm>
            <a:off x="631722" y="130629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prstClr val="white"/>
                </a:solidFill>
              </a:rPr>
              <a:t>Industry</a:t>
            </a:r>
            <a:r>
              <a:rPr lang="en-US" sz="2400" b="1" dirty="0">
                <a:solidFill>
                  <a:prstClr val="white"/>
                </a:solidFill>
              </a:rPr>
              <a:t> Skills Centre for Airport Operations</a:t>
            </a:r>
            <a:r>
              <a:rPr lang="pl-PL" sz="2400" b="1" dirty="0">
                <a:solidFill>
                  <a:prstClr val="white"/>
                </a:solidFill>
              </a:rPr>
              <a:t> in Radom</a:t>
            </a: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64E7DC-F88A-477A-4C29-FB186A301ED5}"/>
              </a:ext>
            </a:extLst>
          </p:cNvPr>
          <p:cNvSpPr txBox="1"/>
          <p:nvPr/>
        </p:nvSpPr>
        <p:spPr>
          <a:xfrm>
            <a:off x="631722" y="3075802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Is a dedicated, industry-led training </a:t>
            </a:r>
            <a:r>
              <a:rPr lang="en-US" sz="2400" dirty="0" err="1">
                <a:solidFill>
                  <a:srgbClr val="FFFFFF"/>
                </a:solidFill>
              </a:rPr>
              <a:t>cente</a:t>
            </a:r>
            <a:r>
              <a:rPr lang="pl-PL" sz="2400" dirty="0">
                <a:solidFill>
                  <a:srgbClr val="FFFFFF"/>
                </a:solidFill>
              </a:rPr>
              <a:t>r</a:t>
            </a:r>
            <a:r>
              <a:rPr lang="en-US" sz="2400" dirty="0">
                <a:solidFill>
                  <a:srgbClr val="FFFFFF"/>
                </a:solidFill>
              </a:rPr>
              <a:t> designed to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prepare people for real operational roles at </a:t>
            </a:r>
            <a:r>
              <a:rPr lang="pl-PL" sz="2400" dirty="0">
                <a:solidFill>
                  <a:srgbClr val="FFFFFF"/>
                </a:solidFill>
              </a:rPr>
              <a:t>a</a:t>
            </a:r>
            <a:r>
              <a:rPr lang="en-US" sz="2400" dirty="0" err="1">
                <a:solidFill>
                  <a:srgbClr val="FFFFFF"/>
                </a:solidFill>
              </a:rPr>
              <a:t>irports</a:t>
            </a:r>
            <a:r>
              <a:rPr lang="pl-PL" sz="2400" dirty="0">
                <a:solidFill>
                  <a:srgbClr val="FFFFFF"/>
                </a:solidFill>
              </a:rPr>
              <a:t> – </a:t>
            </a:r>
            <a:r>
              <a:rPr lang="en-US" sz="2400" dirty="0">
                <a:solidFill>
                  <a:srgbClr val="FFFFFF"/>
                </a:solidFill>
              </a:rPr>
              <a:t>not only </a:t>
            </a:r>
            <a:r>
              <a:rPr lang="pl-PL" sz="2400" dirty="0" err="1">
                <a:solidFill>
                  <a:srgbClr val="FFFFFF"/>
                </a:solidFill>
              </a:rPr>
              <a:t>within</a:t>
            </a:r>
            <a:r>
              <a:rPr lang="en-US" sz="2400" dirty="0">
                <a:solidFill>
                  <a:srgbClr val="FFFFFF"/>
                </a:solidFill>
              </a:rPr>
              <a:t> Pol</a:t>
            </a:r>
            <a:r>
              <a:rPr lang="pl-PL" sz="2400" dirty="0" err="1">
                <a:solidFill>
                  <a:srgbClr val="FFFFFF"/>
                </a:solidFill>
              </a:rPr>
              <a:t>ish</a:t>
            </a:r>
            <a:r>
              <a:rPr lang="pl-PL" sz="2400" dirty="0">
                <a:solidFill>
                  <a:srgbClr val="FFFFFF"/>
                </a:solidFill>
              </a:rPr>
              <a:t> Airports</a:t>
            </a:r>
            <a:r>
              <a:rPr lang="en-US" sz="2400" dirty="0">
                <a:solidFill>
                  <a:srgbClr val="FFFFFF"/>
                </a:solidFill>
              </a:rPr>
              <a:t>, but across</a:t>
            </a:r>
            <a:r>
              <a:rPr lang="pl-PL" sz="2400" dirty="0">
                <a:solidFill>
                  <a:srgbClr val="FFFFFF"/>
                </a:solidFill>
              </a:rPr>
              <a:t> the </a:t>
            </a:r>
            <a:r>
              <a:rPr lang="pl-PL" sz="2400" dirty="0" err="1">
                <a:solidFill>
                  <a:srgbClr val="FFFFFF"/>
                </a:solidFill>
              </a:rPr>
              <a:t>whole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pl-PL" sz="2400" dirty="0" err="1">
                <a:solidFill>
                  <a:srgbClr val="FFFFFF"/>
                </a:solidFill>
              </a:rPr>
              <a:t>aviation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pl-PL" sz="2400" dirty="0" err="1">
                <a:solidFill>
                  <a:srgbClr val="FFFFFF"/>
                </a:solidFill>
              </a:rPr>
              <a:t>industry</a:t>
            </a:r>
            <a:r>
              <a:rPr lang="pl-PL" sz="2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1" name="Obraz 10" descr="Obraz zawierający ubrania, w pomieszczeniu, tekst, ściana&#10;&#10;Opis wygenerowany automatycznie">
            <a:extLst>
              <a:ext uri="{FF2B5EF4-FFF2-40B4-BE49-F238E27FC236}">
                <a16:creationId xmlns:a16="http://schemas.microsoft.com/office/drawing/2014/main" id="{FE5608EE-B6AE-F466-BD79-E94810106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34" y="130273"/>
            <a:ext cx="4416137" cy="294552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FF23B63-EA9E-9A60-331B-77753D715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34" y="3242826"/>
            <a:ext cx="4416137" cy="29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80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450" y="6258357"/>
            <a:ext cx="6305550" cy="599643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24600" cy="600075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136516"/>
            <a:ext cx="2731181" cy="6428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F20E783-93B7-6339-C23D-A94D384F83D7}"/>
              </a:ext>
            </a:extLst>
          </p:cNvPr>
          <p:cNvSpPr txBox="1"/>
          <p:nvPr/>
        </p:nvSpPr>
        <p:spPr>
          <a:xfrm>
            <a:off x="631722" y="876766"/>
            <a:ext cx="7597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prstClr val="white"/>
                </a:solidFill>
              </a:rPr>
              <a:t>Industry</a:t>
            </a:r>
            <a:r>
              <a:rPr lang="en-US" sz="2400" b="1" dirty="0">
                <a:solidFill>
                  <a:prstClr val="white"/>
                </a:solidFill>
              </a:rPr>
              <a:t> Skills Centre for Airport Operations</a:t>
            </a:r>
            <a:r>
              <a:rPr lang="pl-PL" sz="2400" b="1" dirty="0">
                <a:solidFill>
                  <a:prstClr val="white"/>
                </a:solidFill>
              </a:rPr>
              <a:t> in Radom</a:t>
            </a: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64E7DC-F88A-477A-4C29-FB186A301ED5}"/>
              </a:ext>
            </a:extLst>
          </p:cNvPr>
          <p:cNvSpPr txBox="1"/>
          <p:nvPr/>
        </p:nvSpPr>
        <p:spPr>
          <a:xfrm>
            <a:off x="631722" y="1826558"/>
            <a:ext cx="108130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The </a:t>
            </a:r>
            <a:r>
              <a:rPr lang="en-US" sz="2400" dirty="0" err="1">
                <a:solidFill>
                  <a:srgbClr val="FFFFFF"/>
                </a:solidFill>
              </a:rPr>
              <a:t>cente</a:t>
            </a:r>
            <a:r>
              <a:rPr lang="pl-PL" sz="2400" dirty="0">
                <a:solidFill>
                  <a:srgbClr val="FFFFFF"/>
                </a:solidFill>
              </a:rPr>
              <a:t>r</a:t>
            </a:r>
            <a:r>
              <a:rPr lang="en-US" sz="2400" dirty="0">
                <a:solidFill>
                  <a:srgbClr val="FFFFFF"/>
                </a:solidFill>
              </a:rPr>
              <a:t> provides training in key operational areas:</a:t>
            </a:r>
            <a:endParaRPr lang="pl-PL" sz="2400" dirty="0">
              <a:solidFill>
                <a:srgbClr val="FFFF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passenger handling, </a:t>
            </a:r>
            <a:endParaRPr lang="pl-PL" sz="2400" dirty="0">
              <a:solidFill>
                <a:srgbClr val="FFFF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airport operations, </a:t>
            </a:r>
            <a:endParaRPr lang="pl-PL" sz="2400" dirty="0">
              <a:solidFill>
                <a:srgbClr val="FFFF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FFFFFF"/>
                </a:solidFill>
              </a:rPr>
              <a:t>data </a:t>
            </a:r>
            <a:r>
              <a:rPr lang="pl-PL" sz="2400" dirty="0" err="1">
                <a:solidFill>
                  <a:srgbClr val="FFFFFF"/>
                </a:solidFill>
              </a:rPr>
              <a:t>quality</a:t>
            </a:r>
            <a:r>
              <a:rPr lang="pl-PL" sz="2400" dirty="0">
                <a:solidFill>
                  <a:srgbClr val="FFFFFF"/>
                </a:solidFill>
              </a:rPr>
              <a:t> management,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ground movement, </a:t>
            </a:r>
            <a:endParaRPr lang="pl-PL" sz="2400" dirty="0">
              <a:solidFill>
                <a:srgbClr val="FFFF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emergency response.</a:t>
            </a:r>
            <a:endParaRPr lang="pl-PL" sz="2400" dirty="0">
              <a:solidFill>
                <a:srgbClr val="FFFFFF"/>
              </a:solidFill>
            </a:endParaRPr>
          </a:p>
          <a:p>
            <a:pPr algn="just"/>
            <a:endParaRPr lang="pl-PL" sz="2400" dirty="0">
              <a:solidFill>
                <a:srgbClr val="FFFFFF"/>
              </a:solidFill>
            </a:endParaRPr>
          </a:p>
          <a:p>
            <a:pPr algn="just"/>
            <a:endParaRPr lang="pl-PL" sz="2400" dirty="0">
              <a:solidFill>
                <a:srgbClr val="FFFFFF"/>
              </a:solidFill>
            </a:endParaRPr>
          </a:p>
          <a:p>
            <a:pPr algn="just"/>
            <a:r>
              <a:rPr lang="en-US" sz="2400" dirty="0">
                <a:solidFill>
                  <a:srgbClr val="FFFFFF"/>
                </a:solidFill>
              </a:rPr>
              <a:t>It combines modern infrastructure with simulation-based learning, including VR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technologies and realistic operational environments</a:t>
            </a:r>
            <a:r>
              <a:rPr lang="pl-PL" sz="2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C35E861-CA8A-056B-7B82-103CBA440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512" y="1984578"/>
            <a:ext cx="4641830" cy="27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08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450" y="6258357"/>
            <a:ext cx="6305550" cy="599643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24600" cy="600075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136516"/>
            <a:ext cx="2731181" cy="6428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F20E783-93B7-6339-C23D-A94D384F83D7}"/>
              </a:ext>
            </a:extLst>
          </p:cNvPr>
          <p:cNvSpPr txBox="1"/>
          <p:nvPr/>
        </p:nvSpPr>
        <p:spPr>
          <a:xfrm>
            <a:off x="631722" y="876766"/>
            <a:ext cx="7959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prstClr val="white"/>
                </a:solidFill>
              </a:rPr>
              <a:t>Industry</a:t>
            </a:r>
            <a:r>
              <a:rPr lang="en-US" sz="2400" b="1" dirty="0">
                <a:solidFill>
                  <a:prstClr val="white"/>
                </a:solidFill>
              </a:rPr>
              <a:t> Skills Centre for Airport Operations</a:t>
            </a:r>
            <a:r>
              <a:rPr lang="pl-PL" sz="2400" b="1" dirty="0">
                <a:solidFill>
                  <a:prstClr val="white"/>
                </a:solidFill>
              </a:rPr>
              <a:t> in Radom</a:t>
            </a:r>
            <a:endParaRPr lang="pl-PL" sz="2400" dirty="0"/>
          </a:p>
        </p:txBody>
      </p:sp>
      <p:graphicFrame>
        <p:nvGraphicFramePr>
          <p:cNvPr id="11" name="pole tekstowe 8">
            <a:extLst>
              <a:ext uri="{FF2B5EF4-FFF2-40B4-BE49-F238E27FC236}">
                <a16:creationId xmlns:a16="http://schemas.microsoft.com/office/drawing/2014/main" id="{3F91B5DD-4BBA-F3A7-EF80-D749C6D12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935410"/>
              </p:ext>
            </p:extLst>
          </p:nvPr>
        </p:nvGraphicFramePr>
        <p:xfrm>
          <a:off x="631722" y="1734349"/>
          <a:ext cx="11117826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23651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450" y="6258357"/>
            <a:ext cx="6305550" cy="599643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24600" cy="600075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136516"/>
            <a:ext cx="2731181" cy="6428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F20E783-93B7-6339-C23D-A94D384F83D7}"/>
              </a:ext>
            </a:extLst>
          </p:cNvPr>
          <p:cNvSpPr txBox="1"/>
          <p:nvPr/>
        </p:nvSpPr>
        <p:spPr>
          <a:xfrm>
            <a:off x="631722" y="876766"/>
            <a:ext cx="8264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prstClr val="white"/>
                </a:solidFill>
              </a:rPr>
              <a:t>Industry</a:t>
            </a:r>
            <a:r>
              <a:rPr lang="pl-PL" sz="2400" b="1" dirty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Skills Centre for Airport Operations</a:t>
            </a:r>
            <a:r>
              <a:rPr lang="pl-PL" sz="2400" b="1" dirty="0">
                <a:solidFill>
                  <a:prstClr val="white"/>
                </a:solidFill>
              </a:rPr>
              <a:t> in Radom</a:t>
            </a: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64E7DC-F88A-477A-4C29-FB186A301ED5}"/>
              </a:ext>
            </a:extLst>
          </p:cNvPr>
          <p:cNvSpPr txBox="1"/>
          <p:nvPr/>
        </p:nvSpPr>
        <p:spPr>
          <a:xfrm>
            <a:off x="631722" y="1490008"/>
            <a:ext cx="111178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As a result, we are creating a scalable pipeline of skilled professionals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ready to work at airports across the country</a:t>
            </a:r>
            <a:r>
              <a:rPr lang="pl-PL" sz="2400" dirty="0">
                <a:solidFill>
                  <a:srgbClr val="FFFFFF"/>
                </a:solidFill>
              </a:rPr>
              <a:t> – </a:t>
            </a:r>
            <a:r>
              <a:rPr lang="en-US" sz="2400" dirty="0">
                <a:solidFill>
                  <a:srgbClr val="FFFFFF"/>
                </a:solidFill>
              </a:rPr>
              <a:t>independently of where they were trained</a:t>
            </a:r>
            <a:r>
              <a:rPr lang="pl-PL" sz="2400" dirty="0">
                <a:solidFill>
                  <a:srgbClr val="FFFFFF"/>
                </a:solidFill>
              </a:rPr>
              <a:t>.</a:t>
            </a:r>
          </a:p>
          <a:p>
            <a:pPr algn="just"/>
            <a:endParaRPr lang="pl-PL" sz="2400" dirty="0">
              <a:solidFill>
                <a:srgbClr val="FFFFFF"/>
              </a:solidFill>
            </a:endParaRPr>
          </a:p>
          <a:p>
            <a:pPr algn="just"/>
            <a:r>
              <a:rPr lang="en-US" sz="2400" dirty="0">
                <a:solidFill>
                  <a:srgbClr val="FFFFFF"/>
                </a:solidFill>
              </a:rPr>
              <a:t>In other words, not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pl-PL" sz="2400" dirty="0" err="1">
                <a:solidFill>
                  <a:srgbClr val="FFFFFF"/>
                </a:solidFill>
              </a:rPr>
              <a:t>only</a:t>
            </a:r>
            <a:r>
              <a:rPr lang="pl-PL" sz="2400" dirty="0">
                <a:solidFill>
                  <a:srgbClr val="FFFFFF"/>
                </a:solidFill>
              </a:rPr>
              <a:t> do we</a:t>
            </a:r>
            <a:r>
              <a:rPr lang="en-US" sz="2400" dirty="0">
                <a:solidFill>
                  <a:srgbClr val="FFFFFF"/>
                </a:solidFill>
              </a:rPr>
              <a:t> train people</a:t>
            </a:r>
            <a:r>
              <a:rPr lang="pl-PL" sz="2400" dirty="0">
                <a:solidFill>
                  <a:srgbClr val="FFFFFF"/>
                </a:solidFill>
              </a:rPr>
              <a:t> – </a:t>
            </a:r>
            <a:r>
              <a:rPr lang="en-US" sz="2400" dirty="0">
                <a:solidFill>
                  <a:srgbClr val="FFFFFF"/>
                </a:solidFill>
              </a:rPr>
              <a:t>we align the </a:t>
            </a:r>
            <a:r>
              <a:rPr lang="en-US" sz="2400" dirty="0" err="1">
                <a:solidFill>
                  <a:srgbClr val="FFFFFF"/>
                </a:solidFill>
              </a:rPr>
              <a:t>educatio</a:t>
            </a:r>
            <a:r>
              <a:rPr lang="pl-PL" sz="2400" dirty="0" err="1">
                <a:solidFill>
                  <a:srgbClr val="FFFFFF"/>
                </a:solidFill>
              </a:rPr>
              <a:t>nal</a:t>
            </a:r>
            <a:r>
              <a:rPr lang="en-US" sz="2400" dirty="0">
                <a:solidFill>
                  <a:srgbClr val="FFFFFF"/>
                </a:solidFill>
              </a:rPr>
              <a:t> system with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everyday operational reality of aviation.</a:t>
            </a:r>
            <a:endParaRPr lang="pl-PL" sz="2400" dirty="0">
              <a:solidFill>
                <a:srgbClr val="FFFFFF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84BA7F8-3C02-734A-2A14-71534EAB5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12" y="3528570"/>
            <a:ext cx="4513376" cy="245266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44A0969-04C6-8A61-508E-1978C00FA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915" y="3528571"/>
            <a:ext cx="5504866" cy="24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4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o, scena, budynek, na wolnym powietrzu&#10;&#10;Opis wygenerowany automatycznie">
            <a:extLst>
              <a:ext uri="{FF2B5EF4-FFF2-40B4-BE49-F238E27FC236}">
                <a16:creationId xmlns:a16="http://schemas.microsoft.com/office/drawing/2014/main" id="{2F55E2FC-4B11-6EB2-275F-66EA9BE36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6"/>
          <a:stretch/>
        </p:blipFill>
        <p:spPr>
          <a:xfrm>
            <a:off x="1" y="0"/>
            <a:ext cx="5276708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F6B70FE-F1C6-B27C-09A4-3FEB85EDCC2F}"/>
              </a:ext>
            </a:extLst>
          </p:cNvPr>
          <p:cNvSpPr/>
          <p:nvPr/>
        </p:nvSpPr>
        <p:spPr>
          <a:xfrm rot="1999052">
            <a:off x="181180" y="-1194393"/>
            <a:ext cx="8185331" cy="37426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6157E8C-CF32-5044-F797-31C51F1349FE}"/>
              </a:ext>
            </a:extLst>
          </p:cNvPr>
          <p:cNvSpPr txBox="1"/>
          <p:nvPr/>
        </p:nvSpPr>
        <p:spPr>
          <a:xfrm>
            <a:off x="5856790" y="1944356"/>
            <a:ext cx="600039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They struggle because of two things: </a:t>
            </a:r>
            <a:endParaRPr lang="pl-PL" sz="2400" dirty="0">
              <a:solidFill>
                <a:prstClr val="white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prstClr val="white"/>
                </a:solidFill>
              </a:rPr>
              <a:t>low</a:t>
            </a:r>
            <a:r>
              <a:rPr lang="en-US" sz="2400" dirty="0">
                <a:solidFill>
                  <a:prstClr val="white"/>
                </a:solidFill>
              </a:rPr>
              <a:t> non-aeronautical revenue </a:t>
            </a:r>
            <a:endParaRPr lang="pl-PL" sz="2400" dirty="0">
              <a:solidFill>
                <a:prstClr val="white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shortage of people</a:t>
            </a:r>
            <a:endParaRPr lang="pl-PL" sz="2400" dirty="0">
              <a:solidFill>
                <a:prstClr val="white"/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  <a:p>
            <a:pPr algn="just"/>
            <a:r>
              <a:rPr lang="en-US" sz="2000" dirty="0">
                <a:solidFill>
                  <a:prstClr val="white"/>
                </a:solidFill>
              </a:rPr>
              <a:t>At Warsaw–Radom Airport</a:t>
            </a:r>
            <a:r>
              <a:rPr lang="pl-PL" sz="2000" dirty="0">
                <a:solidFill>
                  <a:prstClr val="white"/>
                </a:solidFill>
              </a:rPr>
              <a:t> – </a:t>
            </a:r>
            <a:r>
              <a:rPr lang="en-US" sz="2000" dirty="0">
                <a:solidFill>
                  <a:prstClr val="white"/>
                </a:solidFill>
              </a:rPr>
              <a:t>and across Polish Airports</a:t>
            </a:r>
            <a:r>
              <a:rPr lang="pl-PL" sz="2000" dirty="0">
                <a:solidFill>
                  <a:prstClr val="white"/>
                </a:solidFill>
              </a:rPr>
              <a:t> – </a:t>
            </a:r>
            <a:r>
              <a:rPr lang="en-US" sz="2000" dirty="0">
                <a:solidFill>
                  <a:prstClr val="white"/>
                </a:solidFill>
              </a:rPr>
              <a:t>we </a:t>
            </a:r>
            <a:r>
              <a:rPr lang="en-US" sz="2000" dirty="0" err="1">
                <a:solidFill>
                  <a:prstClr val="white"/>
                </a:solidFill>
              </a:rPr>
              <a:t>tackl</a:t>
            </a:r>
            <a:r>
              <a:rPr lang="pl-PL" sz="2000" dirty="0">
                <a:solidFill>
                  <a:prstClr val="white"/>
                </a:solidFill>
              </a:rPr>
              <a:t>e</a:t>
            </a:r>
            <a:r>
              <a:rPr lang="en-US" sz="2000" dirty="0">
                <a:solidFill>
                  <a:prstClr val="white"/>
                </a:solidFill>
              </a:rPr>
              <a:t> exactly these two structural challenges facing airports today.</a:t>
            </a:r>
            <a:endParaRPr lang="pl-PL" sz="2000" dirty="0">
              <a:solidFill>
                <a:prstClr val="white"/>
              </a:solidFill>
            </a:endParaRPr>
          </a:p>
          <a:p>
            <a:pPr algn="just"/>
            <a:endParaRPr lang="en-US" sz="2400" dirty="0">
              <a:solidFill>
                <a:prstClr val="white"/>
              </a:solidFill>
            </a:endParaRPr>
          </a:p>
          <a:p>
            <a:pPr algn="just"/>
            <a:r>
              <a:rPr lang="pl-PL" sz="2000" dirty="0">
                <a:solidFill>
                  <a:prstClr val="white"/>
                </a:solidFill>
              </a:rPr>
              <a:t>I</a:t>
            </a:r>
            <a:r>
              <a:rPr lang="en-US" sz="2000" dirty="0" err="1">
                <a:solidFill>
                  <a:prstClr val="white"/>
                </a:solidFill>
              </a:rPr>
              <a:t>nstead</a:t>
            </a:r>
            <a:r>
              <a:rPr lang="en-US" sz="2000" dirty="0">
                <a:solidFill>
                  <a:prstClr val="white"/>
                </a:solidFill>
              </a:rPr>
              <a:t> of treating them as separate problems, we </a:t>
            </a:r>
            <a:r>
              <a:rPr lang="pl-PL" sz="2000" dirty="0" err="1">
                <a:solidFill>
                  <a:prstClr val="white"/>
                </a:solidFill>
              </a:rPr>
              <a:t>choose</a:t>
            </a:r>
            <a:r>
              <a:rPr lang="en-US" sz="2000" dirty="0">
                <a:solidFill>
                  <a:prstClr val="white"/>
                </a:solidFill>
              </a:rPr>
              <a:t> to address them as part of one integrated approach.</a:t>
            </a:r>
          </a:p>
          <a:p>
            <a:endParaRPr lang="pl-PL" sz="2400" dirty="0">
              <a:solidFill>
                <a:prstClr val="white"/>
              </a:solidFill>
            </a:endParaRPr>
          </a:p>
        </p:txBody>
      </p:sp>
      <p:pic>
        <p:nvPicPr>
          <p:cNvPr id="3" name="Obraz 2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83156A59-5439-83F3-F646-41CB40AB8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82" y="6099340"/>
            <a:ext cx="2731181" cy="64282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CFFDCCC-D82D-348A-85E8-1A00A3BB170C}"/>
              </a:ext>
            </a:extLst>
          </p:cNvPr>
          <p:cNvSpPr txBox="1"/>
          <p:nvPr/>
        </p:nvSpPr>
        <p:spPr>
          <a:xfrm>
            <a:off x="1470079" y="333724"/>
            <a:ext cx="9830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badi" panose="020B0604020104020204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Regional airports don’t struggle because of lack of infrastructure</a:t>
            </a:r>
            <a:endParaRPr lang="pl-PL" sz="3600" dirty="0">
              <a:latin typeface="Abadi" panose="020B0604020104020204" pitchFamily="34" charset="-18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3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450" y="6258357"/>
            <a:ext cx="6305550" cy="599643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24600" cy="600075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790" y="126048"/>
            <a:ext cx="2731181" cy="6428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F20E783-93B7-6339-C23D-A94D384F83D7}"/>
              </a:ext>
            </a:extLst>
          </p:cNvPr>
          <p:cNvSpPr txBox="1"/>
          <p:nvPr/>
        </p:nvSpPr>
        <p:spPr>
          <a:xfrm>
            <a:off x="5099253" y="1338215"/>
            <a:ext cx="7185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prstClr val="white"/>
                </a:solidFill>
              </a:rPr>
              <a:t>Industry</a:t>
            </a:r>
            <a:r>
              <a:rPr lang="en-US" sz="2400" b="1" dirty="0">
                <a:solidFill>
                  <a:prstClr val="white"/>
                </a:solidFill>
              </a:rPr>
              <a:t> Skills Centre for Airport Operations</a:t>
            </a:r>
            <a:r>
              <a:rPr lang="pl-PL" sz="2400" b="1" dirty="0">
                <a:solidFill>
                  <a:prstClr val="white"/>
                </a:solidFill>
              </a:rPr>
              <a:t> in Radom</a:t>
            </a: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64E7DC-F88A-477A-4C29-FB186A301ED5}"/>
              </a:ext>
            </a:extLst>
          </p:cNvPr>
          <p:cNvSpPr txBox="1"/>
          <p:nvPr/>
        </p:nvSpPr>
        <p:spPr>
          <a:xfrm>
            <a:off x="5099253" y="2626686"/>
            <a:ext cx="697871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And when you combine this with Fly</a:t>
            </a:r>
            <a:r>
              <a:rPr lang="pl-PL" sz="2400" dirty="0">
                <a:solidFill>
                  <a:srgbClr val="FFFFFF"/>
                </a:solidFill>
              </a:rPr>
              <a:t>P</a:t>
            </a:r>
            <a:r>
              <a:rPr lang="en-US" sz="2400" dirty="0">
                <a:solidFill>
                  <a:srgbClr val="FFFFFF"/>
                </a:solidFill>
              </a:rPr>
              <a:t>ort,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something interesting happens…</a:t>
            </a:r>
            <a:endParaRPr lang="pl-PL" sz="2400" dirty="0">
              <a:solidFill>
                <a:srgbClr val="FFFFFF"/>
              </a:solidFill>
            </a:endParaRPr>
          </a:p>
          <a:p>
            <a:pPr algn="just"/>
            <a:endParaRPr lang="pl-PL" sz="2400" dirty="0">
              <a:solidFill>
                <a:srgbClr val="FFFFFF"/>
              </a:solidFill>
            </a:endParaRPr>
          </a:p>
          <a:p>
            <a:pPr algn="just"/>
            <a:r>
              <a:rPr lang="pl-PL" sz="2400" dirty="0">
                <a:solidFill>
                  <a:srgbClr val="FFFFFF"/>
                </a:solidFill>
              </a:rPr>
              <a:t>Y</a:t>
            </a:r>
            <a:r>
              <a:rPr lang="en-US" sz="2400" dirty="0" err="1">
                <a:solidFill>
                  <a:srgbClr val="FFFFFF"/>
                </a:solidFill>
              </a:rPr>
              <a:t>ou</a:t>
            </a:r>
            <a:r>
              <a:rPr lang="en-US" sz="2400" dirty="0">
                <a:solidFill>
                  <a:srgbClr val="FFFFFF"/>
                </a:solidFill>
              </a:rPr>
              <a:t> create </a:t>
            </a:r>
            <a:r>
              <a:rPr lang="en-US" sz="3200" b="1" u="sng" dirty="0">
                <a:solidFill>
                  <a:srgbClr val="FFFFFF"/>
                </a:solidFill>
              </a:rPr>
              <a:t>a system </a:t>
            </a:r>
            <a:r>
              <a:rPr lang="en-US" sz="2400" dirty="0">
                <a:solidFill>
                  <a:srgbClr val="FFFFFF"/>
                </a:solidFill>
              </a:rPr>
              <a:t>where the airport first attracts people</a:t>
            </a:r>
            <a:r>
              <a:rPr lang="pl-PL" sz="2400" dirty="0">
                <a:solidFill>
                  <a:srgbClr val="FFFFFF"/>
                </a:solidFill>
              </a:rPr>
              <a:t> – </a:t>
            </a:r>
            <a:r>
              <a:rPr lang="en-US" sz="2400" dirty="0">
                <a:solidFill>
                  <a:srgbClr val="FFFFFF"/>
                </a:solidFill>
              </a:rPr>
              <a:t>and then develops them into future professionals.</a:t>
            </a:r>
            <a:endParaRPr lang="pl-PL" sz="2400" dirty="0">
              <a:solidFill>
                <a:srgbClr val="FFFFFF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EE0D269-A0A0-4D34-41B8-A81C7A579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1128"/>
            <a:ext cx="4892775" cy="63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4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87E6DB0-9BC4-49E9-8F49-26D29D2A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450" y="6258357"/>
            <a:ext cx="6305550" cy="599643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9646984-B4C7-E417-13EF-08553AA7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24600" cy="600075"/>
          </a:xfrm>
          <a:prstGeom prst="rect">
            <a:avLst/>
          </a:prstGeom>
        </p:spPr>
      </p:pic>
      <p:pic>
        <p:nvPicPr>
          <p:cNvPr id="5" name="Obraz 4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ACE6E48E-7148-FEF5-916A-110E4064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136516"/>
            <a:ext cx="2731181" cy="6428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F20E783-93B7-6339-C23D-A94D384F83D7}"/>
              </a:ext>
            </a:extLst>
          </p:cNvPr>
          <p:cNvSpPr txBox="1"/>
          <p:nvPr/>
        </p:nvSpPr>
        <p:spPr>
          <a:xfrm>
            <a:off x="1928677" y="894734"/>
            <a:ext cx="9687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prstClr val="white"/>
                </a:solidFill>
              </a:rPr>
              <a:t>Industry</a:t>
            </a:r>
            <a:r>
              <a:rPr lang="en-US" sz="2400" b="1" dirty="0">
                <a:solidFill>
                  <a:prstClr val="white"/>
                </a:solidFill>
              </a:rPr>
              <a:t> Skills Centre for Airport Operations</a:t>
            </a:r>
            <a:r>
              <a:rPr lang="pl-PL" sz="2400" b="1" dirty="0">
                <a:solidFill>
                  <a:prstClr val="white"/>
                </a:solidFill>
              </a:rPr>
              <a:t> in Radom</a:t>
            </a: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64E7DC-F88A-477A-4C29-FB186A301ED5}"/>
              </a:ext>
            </a:extLst>
          </p:cNvPr>
          <p:cNvSpPr txBox="1"/>
          <p:nvPr/>
        </p:nvSpPr>
        <p:spPr>
          <a:xfrm>
            <a:off x="420600" y="1563999"/>
            <a:ext cx="47981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This is what we mean by an airport eco</a:t>
            </a:r>
            <a:r>
              <a:rPr lang="pl-PL" sz="2400" dirty="0">
                <a:solidFill>
                  <a:srgbClr val="FFFFFF"/>
                </a:solidFill>
              </a:rPr>
              <a:t>-</a:t>
            </a:r>
            <a:r>
              <a:rPr lang="en-US" sz="2400" dirty="0">
                <a:solidFill>
                  <a:srgbClr val="FFFFFF"/>
                </a:solidFill>
              </a:rPr>
              <a:t>system</a:t>
            </a:r>
            <a:r>
              <a:rPr lang="pl-PL" sz="2400" dirty="0">
                <a:solidFill>
                  <a:srgbClr val="FFFFFF"/>
                </a:solidFill>
              </a:rPr>
              <a:t>: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pl-PL" sz="2400" dirty="0">
                <a:solidFill>
                  <a:srgbClr val="FFFFFF"/>
                </a:solidFill>
              </a:rPr>
              <a:t>n</a:t>
            </a:r>
            <a:r>
              <a:rPr lang="en-US" sz="2400" dirty="0" err="1">
                <a:solidFill>
                  <a:srgbClr val="FFFFFF"/>
                </a:solidFill>
              </a:rPr>
              <a:t>ot</a:t>
            </a:r>
            <a:r>
              <a:rPr lang="en-US" sz="2400" dirty="0">
                <a:solidFill>
                  <a:srgbClr val="FFFFFF"/>
                </a:solidFill>
              </a:rPr>
              <a:t> just infrastructure.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n</a:t>
            </a:r>
            <a:r>
              <a:rPr lang="en-US" sz="2400" dirty="0" err="1">
                <a:solidFill>
                  <a:srgbClr val="FFFFFF"/>
                </a:solidFill>
              </a:rPr>
              <a:t>ot</a:t>
            </a:r>
            <a:r>
              <a:rPr lang="en-US" sz="2400" dirty="0">
                <a:solidFill>
                  <a:srgbClr val="FFFFFF"/>
                </a:solidFill>
              </a:rPr>
              <a:t> just passengers.</a:t>
            </a:r>
          </a:p>
          <a:p>
            <a:pPr lvl="1"/>
            <a:r>
              <a:rPr lang="pl-PL" sz="2400" dirty="0">
                <a:solidFill>
                  <a:srgbClr val="FFFFFF"/>
                </a:solidFill>
              </a:rPr>
              <a:t>b</a:t>
            </a:r>
            <a:r>
              <a:rPr lang="en-US" sz="2400" dirty="0" err="1">
                <a:solidFill>
                  <a:srgbClr val="FFFFFF"/>
                </a:solidFill>
              </a:rPr>
              <a:t>ut</a:t>
            </a:r>
            <a:r>
              <a:rPr lang="en-US" sz="2400" dirty="0">
                <a:solidFill>
                  <a:srgbClr val="FFFFFF"/>
                </a:solidFill>
              </a:rPr>
              <a:t> a platform that connects experience, education, and operations.</a:t>
            </a:r>
            <a:endParaRPr lang="pl-PL" sz="2400" dirty="0">
              <a:solidFill>
                <a:srgbClr val="FFFFFF"/>
              </a:solidFill>
            </a:endParaRPr>
          </a:p>
          <a:p>
            <a:pPr lvl="1"/>
            <a:endParaRPr lang="pl-PL" sz="2400" dirty="0">
              <a:solidFill>
                <a:srgbClr val="FFFFFF"/>
              </a:solidFill>
            </a:endParaRPr>
          </a:p>
          <a:p>
            <a:pPr algn="just"/>
            <a:r>
              <a:rPr lang="pl-PL" sz="2400" dirty="0">
                <a:solidFill>
                  <a:srgbClr val="FFFFFF"/>
                </a:solidFill>
              </a:rPr>
              <a:t>As of</a:t>
            </a:r>
            <a:r>
              <a:rPr lang="en-US" sz="2400" dirty="0">
                <a:solidFill>
                  <a:srgbClr val="FFFFFF"/>
                </a:solidFill>
              </a:rPr>
              <a:t> regional airports, the future is not about scale</a:t>
            </a:r>
            <a:r>
              <a:rPr lang="pl-PL" sz="2400" dirty="0">
                <a:solidFill>
                  <a:srgbClr val="FFFFFF"/>
                </a:solidFill>
              </a:rPr>
              <a:t> …</a:t>
            </a:r>
          </a:p>
          <a:p>
            <a:pPr lvl="3" algn="just"/>
            <a:r>
              <a:rPr lang="pl-PL" sz="2400" dirty="0">
                <a:solidFill>
                  <a:srgbClr val="FFFFFF"/>
                </a:solidFill>
              </a:rPr>
              <a:t>… </a:t>
            </a:r>
            <a:r>
              <a:rPr lang="en-US" sz="2400" b="1" dirty="0">
                <a:solidFill>
                  <a:srgbClr val="FFFFFF"/>
                </a:solidFill>
              </a:rPr>
              <a:t>it is about integration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97" name="Obraz 96" descr="Obraz zawierający ubrania, osoba, garnitur, budynek&#10;&#10;Opis wygenerowany automatycznie">
            <a:extLst>
              <a:ext uri="{FF2B5EF4-FFF2-40B4-BE49-F238E27FC236}">
                <a16:creationId xmlns:a16="http://schemas.microsoft.com/office/drawing/2014/main" id="{8B5CB0CB-BC6D-E146-5AA7-6B7545742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31" y="1707763"/>
            <a:ext cx="6745869" cy="42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96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17A2FBAF-F7BE-9FDE-78BF-AF151111A424}"/>
              </a:ext>
            </a:extLst>
          </p:cNvPr>
          <p:cNvSpPr txBox="1"/>
          <p:nvPr/>
        </p:nvSpPr>
        <p:spPr>
          <a:xfrm>
            <a:off x="3048110" y="2406463"/>
            <a:ext cx="6095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EC8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1139E24-2D68-940A-7A4E-FC2E576F7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" y="4819631"/>
            <a:ext cx="11090358" cy="2038129"/>
          </a:xfrm>
          <a:prstGeom prst="rect">
            <a:avLst/>
          </a:prstGeom>
        </p:spPr>
      </p:pic>
      <p:pic>
        <p:nvPicPr>
          <p:cNvPr id="7" name="Obraz 6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41D85AE4-6938-6FE0-9023-76B40970E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81" y="5771958"/>
            <a:ext cx="2678263" cy="63037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832D0FF-98BD-941B-AA46-2B60B1A78234}"/>
              </a:ext>
            </a:extLst>
          </p:cNvPr>
          <p:cNvSpPr txBox="1"/>
          <p:nvPr/>
        </p:nvSpPr>
        <p:spPr>
          <a:xfrm>
            <a:off x="4449149" y="3674602"/>
            <a:ext cx="3293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FFFFFF"/>
                </a:solidFill>
              </a:rPr>
              <a:t>GRZEGORZ TUSZYŃSKI</a:t>
            </a:r>
          </a:p>
          <a:p>
            <a:pPr algn="ctr"/>
            <a:r>
              <a:rPr lang="pl-PL" sz="1600" dirty="0">
                <a:solidFill>
                  <a:srgbClr val="FFFFFF"/>
                </a:solidFill>
              </a:rPr>
              <a:t>G.TUSZYNSKI@PPL.PL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34579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83156A59-5439-83F3-F646-41CB40AB8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136516"/>
            <a:ext cx="2731181" cy="64282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6157E8C-CF32-5044-F797-31C51F1349FE}"/>
              </a:ext>
            </a:extLst>
          </p:cNvPr>
          <p:cNvSpPr txBox="1"/>
          <p:nvPr/>
        </p:nvSpPr>
        <p:spPr>
          <a:xfrm>
            <a:off x="658762" y="-273157"/>
            <a:ext cx="11110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400">
                <a:solidFill>
                  <a:prstClr val="white"/>
                </a:solidFill>
              </a:rPr>
            </a:br>
            <a:r>
              <a:rPr lang="en-US" sz="2400">
                <a:solidFill>
                  <a:prstClr val="white"/>
                </a:solidFill>
              </a:rPr>
              <a:t>Let me start with the first challenge: </a:t>
            </a:r>
            <a:r>
              <a:rPr lang="en-US" sz="2400" u="sng">
                <a:solidFill>
                  <a:prstClr val="white"/>
                </a:solidFill>
              </a:rPr>
              <a:t>non-aeronautical revenue</a:t>
            </a:r>
            <a:r>
              <a:rPr lang="en-US" sz="2400">
                <a:solidFill>
                  <a:prstClr val="white"/>
                </a:solidFill>
              </a:rPr>
              <a:t>.</a:t>
            </a:r>
            <a:endParaRPr lang="pl-PL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Regional airports often struggle to generate stable, diversified commercial income.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521C795-E614-5C67-D848-038531145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22" y="1054115"/>
            <a:ext cx="8809703" cy="495545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BBF3EB-DF08-3B93-45FA-3907E93A3E3A}"/>
              </a:ext>
            </a:extLst>
          </p:cNvPr>
          <p:cNvSpPr txBox="1"/>
          <p:nvPr/>
        </p:nvSpPr>
        <p:spPr>
          <a:xfrm>
            <a:off x="5338916" y="6009573"/>
            <a:ext cx="5938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prstClr val="white"/>
                </a:solidFill>
              </a:rPr>
              <a:t>Regional</a:t>
            </a:r>
            <a:r>
              <a:rPr lang="pl-PL" dirty="0">
                <a:solidFill>
                  <a:prstClr val="white"/>
                </a:solidFill>
              </a:rPr>
              <a:t> </a:t>
            </a:r>
            <a:r>
              <a:rPr lang="pl-PL" dirty="0" err="1">
                <a:solidFill>
                  <a:prstClr val="white"/>
                </a:solidFill>
              </a:rPr>
              <a:t>airport</a:t>
            </a:r>
            <a:r>
              <a:rPr lang="pl-PL" dirty="0">
                <a:solidFill>
                  <a:prstClr val="white"/>
                </a:solidFill>
              </a:rPr>
              <a:t> in Poland, but </a:t>
            </a:r>
            <a:r>
              <a:rPr lang="pl-PL" dirty="0" err="1">
                <a:solidFill>
                  <a:prstClr val="white"/>
                </a:solidFill>
              </a:rPr>
              <a:t>where</a:t>
            </a:r>
            <a:r>
              <a:rPr lang="pl-PL" dirty="0">
                <a:solidFill>
                  <a:prstClr val="white"/>
                </a:solidFill>
              </a:rPr>
              <a:t> </a:t>
            </a:r>
            <a:r>
              <a:rPr lang="pl-PL" dirty="0" err="1">
                <a:solidFill>
                  <a:prstClr val="white"/>
                </a:solidFill>
              </a:rPr>
              <a:t>are</a:t>
            </a:r>
            <a:r>
              <a:rPr lang="pl-PL" dirty="0">
                <a:solidFill>
                  <a:prstClr val="white"/>
                </a:solidFill>
              </a:rPr>
              <a:t> the </a:t>
            </a:r>
            <a:r>
              <a:rPr lang="pl-PL" dirty="0" err="1">
                <a:solidFill>
                  <a:prstClr val="white"/>
                </a:solidFill>
              </a:rPr>
              <a:t>aircrafts</a:t>
            </a:r>
            <a:r>
              <a:rPr lang="pl-PL" dirty="0">
                <a:solidFill>
                  <a:prstClr val="white"/>
                </a:solidFill>
              </a:rPr>
              <a:t> ? 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058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o, scena, budynek, na wolnym powietrzu&#10;&#10;Opis wygenerowany automatycznie">
            <a:extLst>
              <a:ext uri="{FF2B5EF4-FFF2-40B4-BE49-F238E27FC236}">
                <a16:creationId xmlns:a16="http://schemas.microsoft.com/office/drawing/2014/main" id="{2F55E2FC-4B11-6EB2-275F-66EA9BE36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6"/>
          <a:stretch/>
        </p:blipFill>
        <p:spPr>
          <a:xfrm>
            <a:off x="0" y="0"/>
            <a:ext cx="5276708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F6B70FE-F1C6-B27C-09A4-3FEB85EDCC2F}"/>
              </a:ext>
            </a:extLst>
          </p:cNvPr>
          <p:cNvSpPr/>
          <p:nvPr/>
        </p:nvSpPr>
        <p:spPr>
          <a:xfrm rot="1999052">
            <a:off x="613233" y="-2638273"/>
            <a:ext cx="15040814" cy="7367190"/>
          </a:xfrm>
          <a:prstGeom prst="rect">
            <a:avLst/>
          </a:prstGeom>
          <a:solidFill>
            <a:srgbClr val="0023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 descr="Obraz zawierający Czcionka, logo, zrzut ekranu, tekst&#10;&#10;Opis wygenerowany automatycznie">
            <a:extLst>
              <a:ext uri="{FF2B5EF4-FFF2-40B4-BE49-F238E27FC236}">
                <a16:creationId xmlns:a16="http://schemas.microsoft.com/office/drawing/2014/main" id="{83156A59-5439-83F3-F646-41CB40AB8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66" y="6053041"/>
            <a:ext cx="2731181" cy="64282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0618D16-72A1-B9A7-6439-AC39B9232D74}"/>
              </a:ext>
            </a:extLst>
          </p:cNvPr>
          <p:cNvSpPr txBox="1"/>
          <p:nvPr/>
        </p:nvSpPr>
        <p:spPr>
          <a:xfrm>
            <a:off x="2129742" y="581832"/>
            <a:ext cx="9514389" cy="1818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Abadi" panose="020B0604020104020204" pitchFamily="34" charset="-18"/>
                <a:ea typeface="+mj-ea"/>
                <a:cs typeface="+mj-cs"/>
              </a:rPr>
              <a:t>Instead of asking how to sell more to passengers, we asked a different question: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D39CDE-4E77-3368-02C4-89E5599DE2A5}"/>
              </a:ext>
            </a:extLst>
          </p:cNvPr>
          <p:cNvSpPr txBox="1"/>
          <p:nvPr/>
        </p:nvSpPr>
        <p:spPr>
          <a:xfrm>
            <a:off x="6096000" y="3294852"/>
            <a:ext cx="5742432" cy="234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3200" i="1" u="sng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lang="en-US" sz="3200" i="1" u="sng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hat if the airport could attract people who are not passengers at all?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497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E3A30B-6059-24F4-9DFD-3177773E4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93" y="4606722"/>
            <a:ext cx="9826906" cy="1393463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Abadi" panose="020B0604020104020204" pitchFamily="34" charset="-18"/>
              </a:rPr>
              <a:t>Not as a retail concept</a:t>
            </a:r>
            <a:r>
              <a:rPr lang="pl-PL" sz="2800" dirty="0">
                <a:latin typeface="Abadi" panose="020B0604020104020204" pitchFamily="34" charset="-18"/>
              </a:rPr>
              <a:t> – </a:t>
            </a:r>
            <a:r>
              <a:rPr lang="en-US" sz="2800" dirty="0">
                <a:latin typeface="Abadi" panose="020B0604020104020204" pitchFamily="34" charset="-18"/>
              </a:rPr>
              <a:t>but as an aviation-themed </a:t>
            </a:r>
            <a:r>
              <a:rPr lang="pl-PL" sz="2800" dirty="0">
                <a:latin typeface="Abadi" panose="020B0604020104020204" pitchFamily="34" charset="-18"/>
              </a:rPr>
              <a:t>E</a:t>
            </a:r>
            <a:r>
              <a:rPr lang="en-US" sz="2800" dirty="0" err="1">
                <a:latin typeface="Abadi" panose="020B0604020104020204" pitchFamily="34" charset="-18"/>
              </a:rPr>
              <a:t>ducational</a:t>
            </a:r>
            <a:r>
              <a:rPr lang="en-US" sz="2800" dirty="0">
                <a:latin typeface="Abadi" panose="020B0604020104020204" pitchFamily="34" charset="-18"/>
              </a:rPr>
              <a:t> and </a:t>
            </a:r>
            <a:r>
              <a:rPr lang="pl-PL" sz="2800" dirty="0">
                <a:latin typeface="Abadi" panose="020B0604020104020204" pitchFamily="34" charset="-18"/>
              </a:rPr>
              <a:t>E</a:t>
            </a:r>
            <a:r>
              <a:rPr lang="en-US" sz="2800" dirty="0" err="1">
                <a:latin typeface="Abadi" panose="020B0604020104020204" pitchFamily="34" charset="-18"/>
              </a:rPr>
              <a:t>ntertainment</a:t>
            </a:r>
            <a:r>
              <a:rPr lang="pl-PL" sz="2800" dirty="0">
                <a:latin typeface="Abadi" panose="020B0604020104020204" pitchFamily="34" charset="-18"/>
              </a:rPr>
              <a:t> C</a:t>
            </a:r>
            <a:r>
              <a:rPr lang="en-US" sz="2800" dirty="0" err="1">
                <a:latin typeface="Abadi" panose="020B0604020104020204" pitchFamily="34" charset="-18"/>
              </a:rPr>
              <a:t>ente</a:t>
            </a:r>
            <a:r>
              <a:rPr lang="pl-PL" sz="2800" dirty="0">
                <a:latin typeface="Abadi" panose="020B0604020104020204" pitchFamily="34" charset="-18"/>
              </a:rPr>
              <a:t>r,</a:t>
            </a:r>
            <a:r>
              <a:rPr lang="en-US" sz="2800" dirty="0">
                <a:latin typeface="Abadi" panose="020B0604020104020204" pitchFamily="34" charset="-18"/>
              </a:rPr>
              <a:t> located </a:t>
            </a:r>
            <a:r>
              <a:rPr lang="pl-PL" sz="2800" dirty="0" err="1">
                <a:latin typeface="Abadi" panose="020B0604020104020204" pitchFamily="34" charset="-18"/>
              </a:rPr>
              <a:t>inside</a:t>
            </a:r>
            <a:r>
              <a:rPr lang="pl-PL" sz="2800" dirty="0">
                <a:latin typeface="Abadi" panose="020B0604020104020204" pitchFamily="34" charset="-18"/>
              </a:rPr>
              <a:t> a </a:t>
            </a:r>
            <a:r>
              <a:rPr lang="pl-PL" sz="2800" dirty="0" err="1">
                <a:latin typeface="Abadi" panose="020B0604020104020204" pitchFamily="34" charset="-18"/>
              </a:rPr>
              <a:t>passenger</a:t>
            </a:r>
            <a:r>
              <a:rPr lang="pl-PL" sz="2800" dirty="0">
                <a:latin typeface="Abadi" panose="020B0604020104020204" pitchFamily="34" charset="-18"/>
              </a:rPr>
              <a:t> terminal – </a:t>
            </a:r>
            <a:r>
              <a:rPr lang="pl-PL" sz="2800" dirty="0" err="1">
                <a:latin typeface="Abadi" panose="020B0604020104020204" pitchFamily="34" charset="-18"/>
              </a:rPr>
              <a:t>landside</a:t>
            </a:r>
            <a:r>
              <a:rPr lang="pl-PL" sz="2800" dirty="0">
                <a:latin typeface="Abadi" panose="020B0604020104020204" pitchFamily="34" charset="-18"/>
              </a:rPr>
              <a:t> – </a:t>
            </a:r>
            <a:r>
              <a:rPr lang="pl-PL" sz="2800" dirty="0" err="1">
                <a:latin typeface="Abadi" panose="020B0604020104020204" pitchFamily="34" charset="-18"/>
              </a:rPr>
              <a:t>available</a:t>
            </a:r>
            <a:r>
              <a:rPr lang="pl-PL" sz="2800" dirty="0">
                <a:latin typeface="Abadi" panose="020B0604020104020204" pitchFamily="34" charset="-18"/>
              </a:rPr>
              <a:t> to </a:t>
            </a:r>
            <a:r>
              <a:rPr lang="pl-PL" sz="2800" dirty="0" err="1">
                <a:latin typeface="Abadi" panose="020B0604020104020204" pitchFamily="34" charset="-18"/>
              </a:rPr>
              <a:t>everyone</a:t>
            </a:r>
            <a:r>
              <a:rPr lang="pl-PL" sz="2800" dirty="0">
                <a:latin typeface="Abadi" panose="020B0604020104020204" pitchFamily="34" charset="-18"/>
              </a:rPr>
              <a:t>.</a:t>
            </a:r>
            <a:endParaRPr lang="en-US" sz="3600" dirty="0">
              <a:latin typeface="Abadi" panose="020B0604020104020204" pitchFamily="34" charset="-18"/>
            </a:endParaRPr>
          </a:p>
        </p:txBody>
      </p:sp>
      <p:pic>
        <p:nvPicPr>
          <p:cNvPr id="6" name="Obraz 5" descr="Obraz zawierający w pomieszczeniu, budynek, sufit, podłoga&#10;&#10;Opis wygenerowany automatycznie">
            <a:extLst>
              <a:ext uri="{FF2B5EF4-FFF2-40B4-BE49-F238E27FC236}">
                <a16:creationId xmlns:a16="http://schemas.microsoft.com/office/drawing/2014/main" id="{4F4F54BC-1879-315E-1524-0F4CB4ABF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4" b="18819"/>
          <a:stretch/>
        </p:blipFill>
        <p:spPr>
          <a:xfrm>
            <a:off x="0" y="0"/>
            <a:ext cx="8785185" cy="393665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1793A12-47CB-2D17-151B-115AE781E86D}"/>
              </a:ext>
            </a:extLst>
          </p:cNvPr>
          <p:cNvSpPr txBox="1"/>
          <p:nvPr/>
        </p:nvSpPr>
        <p:spPr>
          <a:xfrm>
            <a:off x="9225022" y="1651113"/>
            <a:ext cx="28473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badi" panose="020B0604020104020204" pitchFamily="34" charset="-18"/>
              </a:rPr>
              <a:t>This is </a:t>
            </a:r>
            <a:r>
              <a:rPr lang="pl-PL" sz="3200" b="1" dirty="0" err="1">
                <a:solidFill>
                  <a:srgbClr val="7030A0"/>
                </a:solidFill>
                <a:latin typeface="Abadi" panose="020B0604020104020204" pitchFamily="34" charset="-18"/>
              </a:rPr>
              <a:t>why</a:t>
            </a:r>
            <a:r>
              <a:rPr lang="en-US" sz="3200" b="1" dirty="0">
                <a:solidFill>
                  <a:srgbClr val="7030A0"/>
                </a:solidFill>
                <a:latin typeface="Abadi" panose="020B0604020104020204" pitchFamily="34" charset="-18"/>
              </a:rPr>
              <a:t> Fly</a:t>
            </a:r>
            <a:r>
              <a:rPr lang="pl-PL" sz="3200" b="1" dirty="0">
                <a:solidFill>
                  <a:srgbClr val="7030A0"/>
                </a:solidFill>
                <a:latin typeface="Abadi" panose="020B0604020104020204" pitchFamily="34" charset="-18"/>
              </a:rPr>
              <a:t>P</a:t>
            </a:r>
            <a:r>
              <a:rPr lang="en-US" sz="3200" b="1" dirty="0">
                <a:solidFill>
                  <a:srgbClr val="7030A0"/>
                </a:solidFill>
                <a:latin typeface="Abadi" panose="020B0604020104020204" pitchFamily="34" charset="-18"/>
              </a:rPr>
              <a:t>ort by </a:t>
            </a:r>
            <a:r>
              <a:rPr lang="en-US" sz="3200" b="1" dirty="0" err="1">
                <a:solidFill>
                  <a:srgbClr val="7030A0"/>
                </a:solidFill>
                <a:latin typeface="Abadi" panose="020B0604020104020204" pitchFamily="34" charset="-18"/>
              </a:rPr>
              <a:t>Baltona</a:t>
            </a:r>
            <a:r>
              <a:rPr lang="en-US" sz="3200" b="1" dirty="0">
                <a:solidFill>
                  <a:srgbClr val="7030A0"/>
                </a:solidFill>
                <a:latin typeface="Abadi" panose="020B0604020104020204" pitchFamily="34" charset="-18"/>
              </a:rPr>
              <a:t> was created.</a:t>
            </a:r>
            <a:endParaRPr lang="pl-PL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E3E52-DA25-4422-D533-6B2EC7CC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2348" y="656789"/>
            <a:ext cx="4069466" cy="1325563"/>
          </a:xfrm>
        </p:spPr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FlyPort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6AC4BD-7959-E21C-5A33-575D3869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638" y="1635685"/>
            <a:ext cx="4928886" cy="4054249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Flyport</a:t>
            </a:r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is a 1,000-square-metre interactive space with over 60 stations,</a:t>
            </a:r>
            <a:r>
              <a:rPr lang="pl-PL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designed mainly for children and young people, but</a:t>
            </a:r>
            <a:r>
              <a:rPr lang="pl-PL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pl-PL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reality</a:t>
            </a:r>
            <a:r>
              <a:rPr lang="pl-PL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engaging all ages</a:t>
            </a:r>
            <a:r>
              <a:rPr lang="pl-PL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0" indent="0" algn="just">
              <a:buNone/>
            </a:pPr>
            <a:endParaRPr lang="en-US" sz="2400" dirty="0"/>
          </a:p>
          <a:p>
            <a:pPr algn="just"/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It combines education and entertainment—covering topics such as flight, airport operations, space, and</a:t>
            </a:r>
            <a:r>
              <a:rPr lang="pl-PL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aerospace</a:t>
            </a:r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technology.</a:t>
            </a:r>
          </a:p>
        </p:txBody>
      </p:sp>
      <p:pic>
        <p:nvPicPr>
          <p:cNvPr id="5" name="Obraz 4" descr="Obraz zawierający inżynieria, stal, metal, maszyna&#10;&#10;Opis wygenerowany automatycznie">
            <a:extLst>
              <a:ext uri="{FF2B5EF4-FFF2-40B4-BE49-F238E27FC236}">
                <a16:creationId xmlns:a16="http://schemas.microsoft.com/office/drawing/2014/main" id="{BC950606-87F6-B773-CEC3-574D72A99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74C91C0-72F1-B7BE-94C1-29963954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3" y="395960"/>
            <a:ext cx="9645073" cy="1325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It operates across four thematic zones,</a:t>
            </a:r>
            <a:r>
              <a:rPr lang="pl-PL" sz="2800" dirty="0"/>
              <a:t> </a:t>
            </a:r>
            <a:r>
              <a:rPr lang="en-US" sz="2800" dirty="0"/>
              <a:t>offering hands-on</a:t>
            </a:r>
            <a:r>
              <a:rPr lang="pl-PL" sz="2800" dirty="0"/>
              <a:t> </a:t>
            </a:r>
            <a:r>
              <a:rPr lang="en-US" sz="2800" dirty="0"/>
              <a:t>experiences—from flight simulators and air traffic concepts,</a:t>
            </a:r>
            <a:r>
              <a:rPr lang="pl-PL" sz="2800" dirty="0"/>
              <a:t> </a:t>
            </a:r>
            <a:r>
              <a:rPr lang="en-US" sz="2800" dirty="0"/>
              <a:t>to</a:t>
            </a:r>
            <a:r>
              <a:rPr lang="pl-PL" sz="2800" dirty="0"/>
              <a:t> </a:t>
            </a:r>
            <a:r>
              <a:rPr lang="en-US" sz="2800" dirty="0"/>
              <a:t>space exploration and airport systems.</a:t>
            </a:r>
            <a:endParaRPr lang="pl-PL" sz="28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5278DDB-DF7B-0B01-128E-2BC8E796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80" y="4650232"/>
            <a:ext cx="3559257" cy="16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24D1D64-4E29-C563-6CEE-31E981AB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84" y="1957005"/>
            <a:ext cx="2446699" cy="11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34A0AB2-F996-3C49-4622-7DEA632BE461}"/>
              </a:ext>
            </a:extLst>
          </p:cNvPr>
          <p:cNvSpPr txBox="1"/>
          <p:nvPr/>
        </p:nvSpPr>
        <p:spPr>
          <a:xfrm>
            <a:off x="182899" y="1841139"/>
            <a:ext cx="5919692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Within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”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From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dreams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to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clouds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zone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will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learn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propeller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works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will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radio-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communication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will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learn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about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history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aviation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will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send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rocket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E0ECB3E-35CE-CAF9-DD8B-C7A00315FA54}"/>
              </a:ext>
            </a:extLst>
          </p:cNvPr>
          <p:cNvSpPr txBox="1"/>
          <p:nvPr/>
        </p:nvSpPr>
        <p:spPr>
          <a:xfrm>
            <a:off x="182899" y="4131957"/>
            <a:ext cx="591969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”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Airport’s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user’s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manual”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is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a place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where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you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can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learn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about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 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flight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radar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operations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airport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construction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3D1F74C-C563-ADF6-9436-305576954A69}"/>
              </a:ext>
            </a:extLst>
          </p:cNvPr>
          <p:cNvSpPr txBox="1"/>
          <p:nvPr/>
        </p:nvSpPr>
        <p:spPr>
          <a:xfrm>
            <a:off x="6999514" y="1843951"/>
            <a:ext cx="4631097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the ”Earth,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space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zone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will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lunar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rovers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You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will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experience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 a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journey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 to Mars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a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finally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the elewator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ride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orbit!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3447243-5EFA-0A19-B98C-F45F94A1CA77}"/>
              </a:ext>
            </a:extLst>
          </p:cNvPr>
          <p:cNvSpPr txBox="1"/>
          <p:nvPr/>
        </p:nvSpPr>
        <p:spPr>
          <a:xfrm>
            <a:off x="6999514" y="4131957"/>
            <a:ext cx="3865131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In the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”</a:t>
            </a:r>
            <a:r>
              <a:rPr lang="pl-PL" b="1" dirty="0">
                <a:solidFill>
                  <a:srgbClr val="1C1C1C"/>
                </a:solidFill>
                <a:latin typeface="Aptos" panose="02110004020202020204"/>
              </a:rPr>
              <a:t>Play </a:t>
            </a:r>
            <a:r>
              <a:rPr lang="pl-PL" b="1" dirty="0" err="1">
                <a:solidFill>
                  <a:srgbClr val="1C1C1C"/>
                </a:solidFill>
                <a:latin typeface="Aptos" panose="02110004020202020204"/>
              </a:rPr>
              <a:t>zone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enjoy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Spider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Tower,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o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bstacle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course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slide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190510" marR="0" lvl="0" indent="-190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and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even</a:t>
            </a:r>
            <a:r>
              <a:rPr lang="pl-PL" dirty="0">
                <a:solidFill>
                  <a:srgbClr val="1C1C1C"/>
                </a:solidFill>
                <a:latin typeface="Aptos" panose="02110004020202020204"/>
              </a:rPr>
              <a:t> a </a:t>
            </a:r>
            <a:r>
              <a:rPr lang="pl-PL" dirty="0" err="1">
                <a:solidFill>
                  <a:srgbClr val="1C1C1C"/>
                </a:solidFill>
                <a:latin typeface="Aptos" panose="02110004020202020204"/>
              </a:rPr>
              <a:t>gyroscope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69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E3E52-DA25-4422-D533-6B2EC7CC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704" y="1645309"/>
            <a:ext cx="5484550" cy="1325563"/>
          </a:xfrm>
        </p:spPr>
        <p:txBody>
          <a:bodyPr>
            <a:normAutofit/>
          </a:bodyPr>
          <a:lstStyle/>
          <a:p>
            <a:r>
              <a:rPr lang="pl-PL" dirty="0"/>
              <a:t>The </a:t>
            </a:r>
            <a:r>
              <a:rPr lang="pl-PL" dirty="0" err="1"/>
              <a:t>key</a:t>
            </a:r>
            <a:r>
              <a:rPr lang="pl-PL" dirty="0"/>
              <a:t> idea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simple</a:t>
            </a:r>
            <a:r>
              <a:rPr lang="pl-PL" dirty="0"/>
              <a:t>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6AC4BD-7959-E21C-5A33-575D3869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45" y="2487560"/>
            <a:ext cx="7010400" cy="1617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instead of relying only on passenger traffic</a:t>
            </a:r>
            <a:endParaRPr lang="pl-PL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the airport becomes a destination</a:t>
            </a:r>
            <a:r>
              <a:rPr lang="pl-PL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itself.</a:t>
            </a:r>
            <a:endParaRPr lang="pl-PL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4" descr="Obraz zawierający budynek, Wielobarwność, fioletowy, sztuka&#10;&#10;Opis wygenerowany automatycznie">
            <a:extLst>
              <a:ext uri="{FF2B5EF4-FFF2-40B4-BE49-F238E27FC236}">
                <a16:creationId xmlns:a16="http://schemas.microsoft.com/office/drawing/2014/main" id="{9ACCD6D8-B6EF-8230-F6A2-AEC8BB719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7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E3E52-DA25-4422-D533-6B2EC7CC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67" y="407877"/>
            <a:ext cx="9645073" cy="1325563"/>
          </a:xfrm>
        </p:spPr>
        <p:txBody>
          <a:bodyPr anchor="ctr">
            <a:normAutofit/>
          </a:bodyPr>
          <a:lstStyle/>
          <a:p>
            <a:r>
              <a:rPr lang="pl-PL" dirty="0" err="1"/>
              <a:t>Does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work</a:t>
            </a:r>
            <a:r>
              <a:rPr lang="pl-PL" dirty="0"/>
              <a:t>?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522214E9-103D-DC32-6FA7-61C3501BF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553531"/>
              </p:ext>
            </p:extLst>
          </p:nvPr>
        </p:nvGraphicFramePr>
        <p:xfrm>
          <a:off x="942372" y="2126566"/>
          <a:ext cx="9254924" cy="366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918418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58274194F8E4B9329DA50A017966C" ma:contentTypeVersion="11" ma:contentTypeDescription="Create a new document." ma:contentTypeScope="" ma:versionID="ac002b988ecf1fe8b056871dada2b493">
  <xsd:schema xmlns:xsd="http://www.w3.org/2001/XMLSchema" xmlns:xs="http://www.w3.org/2001/XMLSchema" xmlns:p="http://schemas.microsoft.com/office/2006/metadata/properties" xmlns:ns2="ed4df8d6-78e8-413d-96d0-3a92d4e6a032" xmlns:ns3="d06399e8-b413-4a99-882e-28ccf00e76f7" targetNamespace="http://schemas.microsoft.com/office/2006/metadata/properties" ma:root="true" ma:fieldsID="ff2a906fe82c8bb7e3b600ce751fb83a" ns2:_="" ns3:_="">
    <xsd:import namespace="ed4df8d6-78e8-413d-96d0-3a92d4e6a032"/>
    <xsd:import namespace="d06399e8-b413-4a99-882e-28ccf00e76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df8d6-78e8-413d-96d0-3a92d4e6a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deec554-ca27-48f5-98a4-0a69c1ab37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399e8-b413-4a99-882e-28ccf00e76f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b4efa36-96ff-4be2-b582-ab33d301a6aa}" ma:internalName="TaxCatchAll" ma:showField="CatchAllData" ma:web="d06399e8-b413-4a99-882e-28ccf00e76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6399e8-b413-4a99-882e-28ccf00e76f7" xsi:nil="true"/>
    <lcf76f155ced4ddcb4097134ff3c332f xmlns="ed4df8d6-78e8-413d-96d0-3a92d4e6a03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2ADA8F-9F1E-4DD3-BE47-BB726A4D15EF}"/>
</file>

<file path=customXml/itemProps2.xml><?xml version="1.0" encoding="utf-8"?>
<ds:datastoreItem xmlns:ds="http://schemas.openxmlformats.org/officeDocument/2006/customXml" ds:itemID="{A0C53A36-77B4-4812-B421-4FA844B24C77}"/>
</file>

<file path=customXml/itemProps3.xml><?xml version="1.0" encoding="utf-8"?>
<ds:datastoreItem xmlns:ds="http://schemas.openxmlformats.org/officeDocument/2006/customXml" ds:itemID="{E5BF9133-8626-47AD-81F3-E5D4462E21CC}"/>
</file>

<file path=docProps/app.xml><?xml version="1.0" encoding="utf-8"?>
<Properties xmlns="http://schemas.openxmlformats.org/officeDocument/2006/extended-properties" xmlns:vt="http://schemas.openxmlformats.org/officeDocument/2006/docPropsVTypes">
  <TotalTime>8848</TotalTime>
  <Words>1066</Words>
  <Application>Microsoft Office PowerPoint</Application>
  <PresentationFormat>Panoramiczny</PresentationFormat>
  <Paragraphs>119</Paragraphs>
  <Slides>22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22</vt:i4>
      </vt:variant>
    </vt:vector>
  </HeadingPairs>
  <TitlesOfParts>
    <vt:vector size="33" baseType="lpstr">
      <vt:lpstr>Abadi</vt:lpstr>
      <vt:lpstr>Aharoni</vt:lpstr>
      <vt:lpstr>Aptos</vt:lpstr>
      <vt:lpstr>Aptos Display</vt:lpstr>
      <vt:lpstr>Arial</vt:lpstr>
      <vt:lpstr>Calibri</vt:lpstr>
      <vt:lpstr>Calibri Light</vt:lpstr>
      <vt:lpstr>Century Gothic Pro</vt:lpstr>
      <vt:lpstr>Tahoma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Not as a retail concept – but as an aviation-themed Educational and Entertainment Center, located inside a passenger terminal – landside – available to everyone.</vt:lpstr>
      <vt:lpstr>What is FlyPort?</vt:lpstr>
      <vt:lpstr>It operates across four thematic zones, offering hands-on experiences—from flight simulators and air traffic concepts, to space exploration and airport systems.</vt:lpstr>
      <vt:lpstr>The key idea is simple:</vt:lpstr>
      <vt:lpstr>Does it work?</vt:lpstr>
      <vt:lpstr>Does it work?</vt:lpstr>
      <vt:lpstr>It is visible in local media (radio, TV) as well as variety of themed picknics, different airports, and workshops </vt:lpstr>
      <vt:lpstr>FlyPort brings people to the airport …</vt:lpstr>
      <vt:lpstr>… but the next question is:  how do we turn that interest into skills?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Górska, Magdalena</dc:creator>
  <cp:lastModifiedBy>Tuszyński, Grzegorz</cp:lastModifiedBy>
  <cp:revision>28</cp:revision>
  <cp:lastPrinted>2026-02-06T12:34:27Z</cp:lastPrinted>
  <dcterms:created xsi:type="dcterms:W3CDTF">2026-01-16T14:43:09Z</dcterms:created>
  <dcterms:modified xsi:type="dcterms:W3CDTF">2026-04-20T14:19:12Z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0x0101004F458274194F8E4B9329DA50A017966C</vt:lpwstr>
  </property>
</Properties>
</file>